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37"/>
  </p:normalViewPr>
  <p:slideViewPr>
    <p:cSldViewPr snapToGrid="0" snapToObjects="1">
      <p:cViewPr>
        <p:scale>
          <a:sx n="88" d="100"/>
          <a:sy n="88" d="100"/>
        </p:scale>
        <p:origin x="280" y="10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ru-RU"/>
              <a:t>Образец заголовка</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
Второй уровень
Третий уровень
Четвертый уровень
Пятый уровень</a:t>
            </a:r>
            <a:endParaRPr lang="en-US" dirty="0"/>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u-RU"/>
              <a:t>Образец текста
Второй уровень
Третий уровень
Четвертый уровень
Пятый уровень</a:t>
            </a:r>
            <a:endParaRPr lang="en-US" dirty="0"/>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ru-RU"/>
              <a:t>Образец текста
Второй уровень
Третий уровень
Четвертый уровень
Пятый уровень</a:t>
            </a:r>
            <a:endParaRPr lang="en-US" dirty="0"/>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ru-RU"/>
              <a:t>Образец заголовка</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
Второй уровень
Третий уровень
Четвертый уровень
Пятый уровень</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
Второй уровень
Третий уровень
Четвертый уровень
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
Второй уровень
Третий уровень
Четвертый уровень
Пятый уровень</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
Второй уровень
Третий уровень
Четвертый уровень
Пятый уровень</a:t>
            </a:r>
            <a:endParaRPr lang="en-US" dirty="0"/>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
Второй уровень
Третий уровень
Четвертый уровень
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
Второй уровень
Третий уровень
Четвертый уровень
Пятый уровень</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
Второй уровень
Третий уровень
Четвертый уровень
Пятый уровень</a:t>
            </a:r>
            <a:endParaRPr lang="en-US" dirty="0"/>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3/20/19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ru-RU"/>
              <a:t>Образец текста
Второй уровень
Третий уровень
Четвертый уровень
Пятый уровень</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F4454E-D319-CD4E-9AA3-D2848C353BA6}"/>
              </a:ext>
            </a:extLst>
          </p:cNvPr>
          <p:cNvSpPr>
            <a:spLocks noGrp="1"/>
          </p:cNvSpPr>
          <p:nvPr>
            <p:ph type="ctrTitle"/>
          </p:nvPr>
        </p:nvSpPr>
        <p:spPr>
          <a:xfrm>
            <a:off x="1751012" y="208157"/>
            <a:ext cx="8676222" cy="1386467"/>
          </a:xfrm>
        </p:spPr>
        <p:txBody>
          <a:bodyPr/>
          <a:lstStyle/>
          <a:p>
            <a:r>
              <a:rPr lang="en-US" dirty="0">
                <a:effectLst/>
              </a:rPr>
              <a:t>BEST HACK’19</a:t>
            </a:r>
            <a:endParaRPr lang="ru-RU" b="1" dirty="0"/>
          </a:p>
        </p:txBody>
      </p:sp>
      <p:sp>
        <p:nvSpPr>
          <p:cNvPr id="3" name="Подзаголовок 2">
            <a:extLst>
              <a:ext uri="{FF2B5EF4-FFF2-40B4-BE49-F238E27FC236}">
                <a16:creationId xmlns:a16="http://schemas.microsoft.com/office/drawing/2014/main" id="{A4C26E38-DE38-304B-90A7-4985B4ED8904}"/>
              </a:ext>
            </a:extLst>
          </p:cNvPr>
          <p:cNvSpPr>
            <a:spLocks noGrp="1"/>
          </p:cNvSpPr>
          <p:nvPr>
            <p:ph type="subTitle" idx="1"/>
          </p:nvPr>
        </p:nvSpPr>
        <p:spPr>
          <a:xfrm>
            <a:off x="1751012" y="1722863"/>
            <a:ext cx="8676222" cy="762153"/>
          </a:xfrm>
        </p:spPr>
        <p:txBody>
          <a:bodyPr/>
          <a:lstStyle/>
          <a:p>
            <a:r>
              <a:rPr lang="en-US" dirty="0"/>
              <a:t>Data science</a:t>
            </a:r>
            <a:endParaRPr lang="ru-RU" dirty="0"/>
          </a:p>
        </p:txBody>
      </p:sp>
      <mc:AlternateContent xmlns:mc="http://schemas.openxmlformats.org/markup-compatibility/2006">
        <mc:Choice xmlns:a14="http://schemas.microsoft.com/office/drawing/2010/main" Requires="a14">
          <p:sp>
            <p:nvSpPr>
              <p:cNvPr id="5" name="Подзаголовок 2">
                <a:extLst>
                  <a:ext uri="{FF2B5EF4-FFF2-40B4-BE49-F238E27FC236}">
                    <a16:creationId xmlns:a16="http://schemas.microsoft.com/office/drawing/2014/main" id="{FEE36E54-DEAF-B04C-80CB-0A963C16AD60}"/>
                  </a:ext>
                </a:extLst>
              </p:cNvPr>
              <p:cNvSpPr txBox="1">
                <a:spLocks/>
              </p:cNvSpPr>
              <p:nvPr/>
            </p:nvSpPr>
            <p:spPr>
              <a:xfrm>
                <a:off x="1751012" y="2613255"/>
                <a:ext cx="8676222" cy="3766030"/>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1"/>
                  </a:buClr>
                  <a:buSzPct val="100000"/>
                  <a:buFont typeface="Arial"/>
                  <a:buNone/>
                  <a:defRPr sz="2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tx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tx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tx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tx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ru-RU" dirty="0"/>
                  <a:t>Для решения задачи было принято решение разбить её на 5 пунктов</a:t>
                </a:r>
                <a:r>
                  <a:rPr lang="en-US" dirty="0"/>
                  <a:t>:</a:t>
                </a:r>
              </a:p>
              <a:p>
                <a:pPr marL="457200" indent="-457200" algn="l">
                  <a:buFont typeface="+mj-lt"/>
                  <a:buAutoNum type="arabicPeriod"/>
                </a:pPr>
                <a:r>
                  <a:rPr lang="ru-RU" sz="1800" dirty="0"/>
                  <a:t>Рассчитать время падения за которое тело проходит каждые 100 метров</a:t>
                </a:r>
              </a:p>
              <a:p>
                <a:pPr marL="457200" indent="-457200" algn="l">
                  <a:buFont typeface="+mj-lt"/>
                  <a:buAutoNum type="arabicPeriod"/>
                </a:pPr>
                <a:r>
                  <a:rPr lang="ru-RU" sz="1800" dirty="0"/>
                  <a:t>Вычислить смещение груза от ветра в плоскости </a:t>
                </a:r>
                <a14:m>
                  <m:oMath xmlns:m="http://schemas.openxmlformats.org/officeDocument/2006/math">
                    <m:r>
                      <a:rPr lang="en-US" sz="1800" b="0" i="1" smtClean="0">
                        <a:latin typeface="Cambria Math" panose="02040503050406030204" pitchFamily="18" charset="0"/>
                      </a:rPr>
                      <m:t>𝑂𝑥𝑧</m:t>
                    </m:r>
                  </m:oMath>
                </a14:m>
                <a:endParaRPr lang="en-US" sz="1800" dirty="0"/>
              </a:p>
              <a:p>
                <a:pPr marL="457200" indent="-457200" algn="l">
                  <a:buFont typeface="+mj-lt"/>
                  <a:buAutoNum type="arabicPeriod"/>
                </a:pPr>
                <a:r>
                  <a:rPr lang="ru-RU" sz="1800" dirty="0"/>
                  <a:t>Вычислить смещение груза от собственной скорости, принимая угол</a:t>
                </a:r>
                <a14:m>
                  <m:oMath xmlns:m="http://schemas.openxmlformats.org/officeDocument/2006/math">
                    <m:r>
                      <a:rPr lang="en-US" sz="1800" b="0" i="0" smtClean="0">
                        <a:latin typeface="Cambria Math" panose="02040503050406030204" pitchFamily="18" charset="0"/>
                        <a:ea typeface="Cambria Math" panose="02040503050406030204" pitchFamily="18" charset="0"/>
                      </a:rPr>
                      <m:t> </m:t>
                    </m:r>
                    <m:r>
                      <a:rPr lang="ru-RU" sz="1800" i="1" smtClean="0">
                        <a:latin typeface="Cambria Math" panose="02040503050406030204" pitchFamily="18" charset="0"/>
                        <a:ea typeface="Cambria Math" panose="02040503050406030204" pitchFamily="18" charset="0"/>
                      </a:rPr>
                      <m:t>𝛼</m:t>
                    </m:r>
                  </m:oMath>
                </a14:m>
                <a:r>
                  <a:rPr lang="en-US" sz="1800" dirty="0"/>
                  <a:t>=0</a:t>
                </a:r>
              </a:p>
              <a:p>
                <a:pPr marL="457200" indent="-457200" algn="l">
                  <a:buFont typeface="+mj-lt"/>
                  <a:buAutoNum type="arabicPeriod"/>
                </a:pPr>
                <a:r>
                  <a:rPr lang="ru-RU" sz="1800" dirty="0"/>
                  <a:t>Задать три вектора- вектор смещения по </a:t>
                </a:r>
                <a14:m>
                  <m:oMath xmlns:m="http://schemas.openxmlformats.org/officeDocument/2006/math">
                    <m:r>
                      <a:rPr lang="en-US" sz="1800" b="0" i="1" smtClean="0">
                        <a:latin typeface="Cambria Math" panose="02040503050406030204" pitchFamily="18" charset="0"/>
                      </a:rPr>
                      <m:t>𝑥</m:t>
                    </m:r>
                  </m:oMath>
                </a14:m>
                <a:r>
                  <a:rPr lang="ru-RU" sz="1800" b="0" dirty="0"/>
                  <a:t>, по </a:t>
                </a:r>
                <a14:m>
                  <m:oMath xmlns:m="http://schemas.openxmlformats.org/officeDocument/2006/math">
                    <m:r>
                      <a:rPr lang="en-US" sz="1800" b="0" i="1" smtClean="0">
                        <a:latin typeface="Cambria Math" panose="02040503050406030204" pitchFamily="18" charset="0"/>
                      </a:rPr>
                      <m:t>𝑦</m:t>
                    </m:r>
                  </m:oMath>
                </a14:m>
                <a:r>
                  <a:rPr lang="ru-RU" sz="1800" b="0" dirty="0"/>
                  <a:t>, и от собственной скорости</a:t>
                </a:r>
              </a:p>
              <a:p>
                <a:pPr marL="457200" indent="-457200" algn="l">
                  <a:buFont typeface="+mj-lt"/>
                  <a:buAutoNum type="arabicPeriod"/>
                </a:pPr>
                <a:r>
                  <a:rPr lang="ru-RU" sz="1800" dirty="0"/>
                  <a:t>С помощью геометрии находим</a:t>
                </a:r>
                <a:r>
                  <a:rPr lang="en-US" sz="1800" dirty="0"/>
                  <a:t> </a:t>
                </a:r>
                <a:r>
                  <a:rPr lang="ru-RU" sz="1800" dirty="0"/>
                  <a:t>нужные координаты сброса и угол</a:t>
                </a:r>
                <a:endParaRPr lang="ru-RU" sz="1800" b="0" dirty="0"/>
              </a:p>
              <a:p>
                <a:pPr marL="457200" indent="-457200">
                  <a:buFont typeface="+mj-lt"/>
                  <a:buAutoNum type="arabicPeriod"/>
                </a:pPr>
                <a:endParaRPr lang="ru-RU" sz="1800" dirty="0"/>
              </a:p>
              <a:p>
                <a:endParaRPr lang="ru-RU" dirty="0"/>
              </a:p>
            </p:txBody>
          </p:sp>
        </mc:Choice>
        <mc:Fallback>
          <p:sp>
            <p:nvSpPr>
              <p:cNvPr id="5" name="Подзаголовок 2">
                <a:extLst>
                  <a:ext uri="{FF2B5EF4-FFF2-40B4-BE49-F238E27FC236}">
                    <a16:creationId xmlns:a16="http://schemas.microsoft.com/office/drawing/2014/main" id="{FEE36E54-DEAF-B04C-80CB-0A963C16AD60}"/>
                  </a:ext>
                </a:extLst>
              </p:cNvPr>
              <p:cNvSpPr txBox="1">
                <a:spLocks noRot="1" noChangeAspect="1" noMove="1" noResize="1" noEditPoints="1" noAdjustHandles="1" noChangeArrowheads="1" noChangeShapeType="1" noTextEdit="1"/>
              </p:cNvSpPr>
              <p:nvPr/>
            </p:nvSpPr>
            <p:spPr>
              <a:xfrm>
                <a:off x="1751012" y="2613255"/>
                <a:ext cx="8676222" cy="3766030"/>
              </a:xfrm>
              <a:prstGeom prst="rect">
                <a:avLst/>
              </a:prstGeom>
              <a:blipFill>
                <a:blip r:embed="rId2"/>
                <a:stretch>
                  <a:fillRect l="-1023"/>
                </a:stretch>
              </a:blipFill>
            </p:spPr>
            <p:txBody>
              <a:bodyPr/>
              <a:lstStyle/>
              <a:p>
                <a:r>
                  <a:rPr lang="ru-RU">
                    <a:noFill/>
                  </a:rPr>
                  <a:t> </a:t>
                </a:r>
              </a:p>
            </p:txBody>
          </p:sp>
        </mc:Fallback>
      </mc:AlternateContent>
      <p:sp>
        <p:nvSpPr>
          <p:cNvPr id="7" name="TextBox 6">
            <a:extLst>
              <a:ext uri="{FF2B5EF4-FFF2-40B4-BE49-F238E27FC236}">
                <a16:creationId xmlns:a16="http://schemas.microsoft.com/office/drawing/2014/main" id="{98819C90-5088-9645-A17E-C612DE623112}"/>
              </a:ext>
            </a:extLst>
          </p:cNvPr>
          <p:cNvSpPr txBox="1"/>
          <p:nvPr/>
        </p:nvSpPr>
        <p:spPr>
          <a:xfrm>
            <a:off x="5637007" y="2974489"/>
            <a:ext cx="65" cy="276999"/>
          </a:xfrm>
          <a:prstGeom prst="rect">
            <a:avLst/>
          </a:prstGeom>
          <a:noFill/>
        </p:spPr>
        <p:txBody>
          <a:bodyPr wrap="none" lIns="0" tIns="0" rIns="0" bIns="0" rtlCol="0">
            <a:spAutoFit/>
          </a:bodyPr>
          <a:lstStyle/>
          <a:p>
            <a:endParaRPr lang="ru-RU" dirty="0"/>
          </a:p>
        </p:txBody>
      </p:sp>
    </p:spTree>
    <p:extLst>
      <p:ext uri="{BB962C8B-B14F-4D97-AF65-F5344CB8AC3E}">
        <p14:creationId xmlns:p14="http://schemas.microsoft.com/office/powerpoint/2010/main" val="324531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Рисунок 26">
            <a:extLst>
              <a:ext uri="{FF2B5EF4-FFF2-40B4-BE49-F238E27FC236}">
                <a16:creationId xmlns:a16="http://schemas.microsoft.com/office/drawing/2014/main" id="{A177C979-B2A8-D047-AB21-4449779D02FA}"/>
              </a:ext>
            </a:extLst>
          </p:cNvPr>
          <p:cNvPicPr>
            <a:picLocks noChangeAspect="1"/>
          </p:cNvPicPr>
          <p:nvPr/>
        </p:nvPicPr>
        <p:blipFill>
          <a:blip r:embed="rId2"/>
          <a:stretch>
            <a:fillRect/>
          </a:stretch>
        </p:blipFill>
        <p:spPr>
          <a:xfrm>
            <a:off x="8764311" y="1125179"/>
            <a:ext cx="704381" cy="5405717"/>
          </a:xfrm>
          <a:prstGeom prst="rect">
            <a:avLst/>
          </a:prstGeom>
        </p:spPr>
      </p:pic>
      <p:pic>
        <p:nvPicPr>
          <p:cNvPr id="13" name="Объект 12">
            <a:extLst>
              <a:ext uri="{FF2B5EF4-FFF2-40B4-BE49-F238E27FC236}">
                <a16:creationId xmlns:a16="http://schemas.microsoft.com/office/drawing/2014/main" id="{7E59B41C-65F4-AB41-B0BC-58D02A6369DC}"/>
              </a:ext>
            </a:extLst>
          </p:cNvPr>
          <p:cNvPicPr>
            <a:picLocks noGrp="1" noChangeAspect="1"/>
          </p:cNvPicPr>
          <p:nvPr>
            <p:ph idx="1"/>
          </p:nvPr>
        </p:nvPicPr>
        <p:blipFill>
          <a:blip r:embed="rId3"/>
          <a:stretch>
            <a:fillRect/>
          </a:stretch>
        </p:blipFill>
        <p:spPr>
          <a:xfrm>
            <a:off x="523063" y="1097757"/>
            <a:ext cx="874512" cy="5405717"/>
          </a:xfrm>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FDD424C-564E-CA4C-BBB3-84FC37246F21}"/>
                  </a:ext>
                </a:extLst>
              </p:cNvPr>
              <p:cNvSpPr txBox="1"/>
              <p:nvPr/>
            </p:nvSpPr>
            <p:spPr>
              <a:xfrm>
                <a:off x="960319" y="1144947"/>
                <a:ext cx="4681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ru-RU" i="1" smtClean="0">
                          <a:solidFill>
                            <a:schemeClr val="bg1"/>
                          </a:solidFill>
                          <a:latin typeface="Cambria Math" panose="02040503050406030204" pitchFamily="18" charset="0"/>
                          <a:ea typeface="Cambria Math" panose="02040503050406030204" pitchFamily="18" charset="0"/>
                        </a:rPr>
                        <m:t>∆</m:t>
                      </m:r>
                      <m:sSub>
                        <m:sSubPr>
                          <m:ctrlPr>
                            <a:rPr lang="ru-RU"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𝑡</m:t>
                          </m:r>
                        </m:e>
                        <m:sub>
                          <m:r>
                            <a:rPr lang="en-US" b="0" i="1" smtClean="0">
                              <a:solidFill>
                                <a:schemeClr val="bg1"/>
                              </a:solidFill>
                              <a:latin typeface="Cambria Math" panose="02040503050406030204" pitchFamily="18" charset="0"/>
                              <a:ea typeface="Cambria Math" panose="02040503050406030204" pitchFamily="18" charset="0"/>
                            </a:rPr>
                            <m:t>1</m:t>
                          </m:r>
                        </m:sub>
                      </m:sSub>
                    </m:oMath>
                  </m:oMathPara>
                </a14:m>
                <a:endParaRPr lang="ru-RU" dirty="0">
                  <a:solidFill>
                    <a:schemeClr val="bg1"/>
                  </a:solidFill>
                </a:endParaRPr>
              </a:p>
            </p:txBody>
          </p:sp>
        </mc:Choice>
        <mc:Fallback>
          <p:sp>
            <p:nvSpPr>
              <p:cNvPr id="15" name="TextBox 14">
                <a:extLst>
                  <a:ext uri="{FF2B5EF4-FFF2-40B4-BE49-F238E27FC236}">
                    <a16:creationId xmlns:a16="http://schemas.microsoft.com/office/drawing/2014/main" id="{3FDD424C-564E-CA4C-BBB3-84FC37246F21}"/>
                  </a:ext>
                </a:extLst>
              </p:cNvPr>
              <p:cNvSpPr txBox="1">
                <a:spLocks noRot="1" noChangeAspect="1" noMove="1" noResize="1" noEditPoints="1" noAdjustHandles="1" noChangeArrowheads="1" noChangeShapeType="1" noTextEdit="1"/>
              </p:cNvSpPr>
              <p:nvPr/>
            </p:nvSpPr>
            <p:spPr>
              <a:xfrm>
                <a:off x="960319" y="1144947"/>
                <a:ext cx="468159" cy="369332"/>
              </a:xfrm>
              <a:prstGeom prst="rect">
                <a:avLst/>
              </a:prstGeom>
              <a:blipFill>
                <a:blip r:embed="rId4"/>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DAE4DCA-6DF0-014E-9961-8A8A8557F847}"/>
                  </a:ext>
                </a:extLst>
              </p:cNvPr>
              <p:cNvSpPr txBox="1"/>
              <p:nvPr/>
            </p:nvSpPr>
            <p:spPr>
              <a:xfrm>
                <a:off x="991222" y="6023833"/>
                <a:ext cx="4681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ru-RU" i="1" smtClean="0">
                          <a:solidFill>
                            <a:schemeClr val="bg1"/>
                          </a:solidFill>
                          <a:latin typeface="Cambria Math" panose="02040503050406030204" pitchFamily="18" charset="0"/>
                          <a:ea typeface="Cambria Math" panose="02040503050406030204" pitchFamily="18" charset="0"/>
                        </a:rPr>
                        <m:t>∆</m:t>
                      </m:r>
                      <m:sSub>
                        <m:sSubPr>
                          <m:ctrlPr>
                            <a:rPr lang="ru-RU"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𝑡</m:t>
                          </m:r>
                        </m:e>
                        <m:sub>
                          <m:r>
                            <a:rPr lang="en-US" b="0" i="1" smtClean="0">
                              <a:solidFill>
                                <a:schemeClr val="bg1"/>
                              </a:solidFill>
                              <a:latin typeface="Cambria Math" panose="02040503050406030204" pitchFamily="18" charset="0"/>
                              <a:ea typeface="Cambria Math" panose="02040503050406030204" pitchFamily="18" charset="0"/>
                            </a:rPr>
                            <m:t>𝑖</m:t>
                          </m:r>
                        </m:sub>
                      </m:sSub>
                    </m:oMath>
                  </m:oMathPara>
                </a14:m>
                <a:endParaRPr lang="ru-RU" dirty="0">
                  <a:solidFill>
                    <a:schemeClr val="bg1"/>
                  </a:solidFill>
                </a:endParaRPr>
              </a:p>
            </p:txBody>
          </p:sp>
        </mc:Choice>
        <mc:Fallback>
          <p:sp>
            <p:nvSpPr>
              <p:cNvPr id="16" name="TextBox 15">
                <a:extLst>
                  <a:ext uri="{FF2B5EF4-FFF2-40B4-BE49-F238E27FC236}">
                    <a16:creationId xmlns:a16="http://schemas.microsoft.com/office/drawing/2014/main" id="{ADAE4DCA-6DF0-014E-9961-8A8A8557F847}"/>
                  </a:ext>
                </a:extLst>
              </p:cNvPr>
              <p:cNvSpPr txBox="1">
                <a:spLocks noRot="1" noChangeAspect="1" noMove="1" noResize="1" noEditPoints="1" noAdjustHandles="1" noChangeArrowheads="1" noChangeShapeType="1" noTextEdit="1"/>
              </p:cNvSpPr>
              <p:nvPr/>
            </p:nvSpPr>
            <p:spPr>
              <a:xfrm>
                <a:off x="991222" y="6023833"/>
                <a:ext cx="468159" cy="369332"/>
              </a:xfrm>
              <a:prstGeom prst="rect">
                <a:avLst/>
              </a:prstGeom>
              <a:blipFill>
                <a:blip r:embed="rId5"/>
                <a:stretch>
                  <a:fillRect b="-333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4A248CB-A20A-6346-A4F7-EA03EE38D265}"/>
                  </a:ext>
                </a:extLst>
              </p:cNvPr>
              <p:cNvSpPr txBox="1"/>
              <p:nvPr/>
            </p:nvSpPr>
            <p:spPr>
              <a:xfrm>
                <a:off x="492160" y="6019764"/>
                <a:ext cx="4681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𝐻</m:t>
                      </m:r>
                    </m:oMath>
                  </m:oMathPara>
                </a14:m>
                <a:endParaRPr lang="ru-RU" dirty="0">
                  <a:solidFill>
                    <a:schemeClr val="bg1"/>
                  </a:solidFill>
                </a:endParaRPr>
              </a:p>
            </p:txBody>
          </p:sp>
        </mc:Choice>
        <mc:Fallback>
          <p:sp>
            <p:nvSpPr>
              <p:cNvPr id="20" name="TextBox 19">
                <a:extLst>
                  <a:ext uri="{FF2B5EF4-FFF2-40B4-BE49-F238E27FC236}">
                    <a16:creationId xmlns:a16="http://schemas.microsoft.com/office/drawing/2014/main" id="{54A248CB-A20A-6346-A4F7-EA03EE38D265}"/>
                  </a:ext>
                </a:extLst>
              </p:cNvPr>
              <p:cNvSpPr txBox="1">
                <a:spLocks noRot="1" noChangeAspect="1" noMove="1" noResize="1" noEditPoints="1" noAdjustHandles="1" noChangeArrowheads="1" noChangeShapeType="1" noTextEdit="1"/>
              </p:cNvSpPr>
              <p:nvPr/>
            </p:nvSpPr>
            <p:spPr>
              <a:xfrm>
                <a:off x="492160" y="6019764"/>
                <a:ext cx="468159" cy="369332"/>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B87AE94-76AA-BE47-B9C3-9DF7948B0A96}"/>
                  </a:ext>
                </a:extLst>
              </p:cNvPr>
              <p:cNvSpPr txBox="1"/>
              <p:nvPr/>
            </p:nvSpPr>
            <p:spPr>
              <a:xfrm>
                <a:off x="9116501" y="1418594"/>
                <a:ext cx="4681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𝑠</m:t>
                          </m:r>
                        </m:e>
                        <m:sub>
                          <m:r>
                            <a:rPr lang="en-US" b="0" i="1" smtClean="0">
                              <a:solidFill>
                                <a:schemeClr val="bg1"/>
                              </a:solidFill>
                              <a:latin typeface="Cambria Math" panose="02040503050406030204" pitchFamily="18" charset="0"/>
                              <a:ea typeface="Cambria Math" panose="02040503050406030204" pitchFamily="18" charset="0"/>
                            </a:rPr>
                            <m:t>1</m:t>
                          </m:r>
                        </m:sub>
                      </m:sSub>
                    </m:oMath>
                  </m:oMathPara>
                </a14:m>
                <a:endParaRPr lang="ru-RU" dirty="0">
                  <a:solidFill>
                    <a:schemeClr val="bg1"/>
                  </a:solidFill>
                </a:endParaRPr>
              </a:p>
            </p:txBody>
          </p:sp>
        </mc:Choice>
        <mc:Fallback>
          <p:sp>
            <p:nvSpPr>
              <p:cNvPr id="24" name="TextBox 23">
                <a:extLst>
                  <a:ext uri="{FF2B5EF4-FFF2-40B4-BE49-F238E27FC236}">
                    <a16:creationId xmlns:a16="http://schemas.microsoft.com/office/drawing/2014/main" id="{CB87AE94-76AA-BE47-B9C3-9DF7948B0A96}"/>
                  </a:ext>
                </a:extLst>
              </p:cNvPr>
              <p:cNvSpPr txBox="1">
                <a:spLocks noRot="1" noChangeAspect="1" noMove="1" noResize="1" noEditPoints="1" noAdjustHandles="1" noChangeArrowheads="1" noChangeShapeType="1" noTextEdit="1"/>
              </p:cNvSpPr>
              <p:nvPr/>
            </p:nvSpPr>
            <p:spPr>
              <a:xfrm>
                <a:off x="9116501" y="1418594"/>
                <a:ext cx="468159" cy="369332"/>
              </a:xfrm>
              <a:prstGeom prst="rect">
                <a:avLst/>
              </a:prstGeom>
              <a:blipFill>
                <a:blip r:embed="rId7"/>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6338FDC-26DA-014C-9D23-8797204136C5}"/>
                  </a:ext>
                </a:extLst>
              </p:cNvPr>
              <p:cNvSpPr txBox="1"/>
              <p:nvPr/>
            </p:nvSpPr>
            <p:spPr>
              <a:xfrm>
                <a:off x="9130788" y="6019764"/>
                <a:ext cx="4681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𝑠</m:t>
                          </m:r>
                        </m:e>
                        <m:sub>
                          <m:r>
                            <a:rPr lang="en-US" b="0" i="1" smtClean="0">
                              <a:solidFill>
                                <a:schemeClr val="bg1"/>
                              </a:solidFill>
                              <a:latin typeface="Cambria Math" panose="02040503050406030204" pitchFamily="18" charset="0"/>
                              <a:ea typeface="Cambria Math" panose="02040503050406030204" pitchFamily="18" charset="0"/>
                            </a:rPr>
                            <m:t>𝑖</m:t>
                          </m:r>
                        </m:sub>
                      </m:sSub>
                    </m:oMath>
                  </m:oMathPara>
                </a14:m>
                <a:endParaRPr lang="ru-RU" dirty="0">
                  <a:solidFill>
                    <a:schemeClr val="bg1"/>
                  </a:solidFill>
                </a:endParaRPr>
              </a:p>
            </p:txBody>
          </p:sp>
        </mc:Choice>
        <mc:Fallback>
          <p:sp>
            <p:nvSpPr>
              <p:cNvPr id="25" name="TextBox 24">
                <a:extLst>
                  <a:ext uri="{FF2B5EF4-FFF2-40B4-BE49-F238E27FC236}">
                    <a16:creationId xmlns:a16="http://schemas.microsoft.com/office/drawing/2014/main" id="{B6338FDC-26DA-014C-9D23-8797204136C5}"/>
                  </a:ext>
                </a:extLst>
              </p:cNvPr>
              <p:cNvSpPr txBox="1">
                <a:spLocks noRot="1" noChangeAspect="1" noMove="1" noResize="1" noEditPoints="1" noAdjustHandles="1" noChangeArrowheads="1" noChangeShapeType="1" noTextEdit="1"/>
              </p:cNvSpPr>
              <p:nvPr/>
            </p:nvSpPr>
            <p:spPr>
              <a:xfrm>
                <a:off x="9130788" y="6019764"/>
                <a:ext cx="468159" cy="369332"/>
              </a:xfrm>
              <a:prstGeom prst="rect">
                <a:avLst/>
              </a:prstGeom>
              <a:blipFill>
                <a:blip r:embed="rId8"/>
                <a:stretch>
                  <a:fillRect b="-333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B4C9035-3E3C-644E-9B1B-5A5E97E9D127}"/>
                  </a:ext>
                </a:extLst>
              </p:cNvPr>
              <p:cNvSpPr txBox="1"/>
              <p:nvPr/>
            </p:nvSpPr>
            <p:spPr>
              <a:xfrm>
                <a:off x="8648343" y="6047798"/>
                <a:ext cx="4681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𝑉</m:t>
                      </m:r>
                    </m:oMath>
                  </m:oMathPara>
                </a14:m>
                <a:endParaRPr lang="ru-RU" dirty="0">
                  <a:solidFill>
                    <a:schemeClr val="bg1"/>
                  </a:solidFill>
                </a:endParaRPr>
              </a:p>
            </p:txBody>
          </p:sp>
        </mc:Choice>
        <mc:Fallback>
          <p:sp>
            <p:nvSpPr>
              <p:cNvPr id="28" name="TextBox 27">
                <a:extLst>
                  <a:ext uri="{FF2B5EF4-FFF2-40B4-BE49-F238E27FC236}">
                    <a16:creationId xmlns:a16="http://schemas.microsoft.com/office/drawing/2014/main" id="{DB4C9035-3E3C-644E-9B1B-5A5E97E9D127}"/>
                  </a:ext>
                </a:extLst>
              </p:cNvPr>
              <p:cNvSpPr txBox="1">
                <a:spLocks noRot="1" noChangeAspect="1" noMove="1" noResize="1" noEditPoints="1" noAdjustHandles="1" noChangeArrowheads="1" noChangeShapeType="1" noTextEdit="1"/>
              </p:cNvSpPr>
              <p:nvPr/>
            </p:nvSpPr>
            <p:spPr>
              <a:xfrm>
                <a:off x="8648343" y="6047798"/>
                <a:ext cx="468159" cy="369332"/>
              </a:xfrm>
              <a:prstGeom prst="rect">
                <a:avLst/>
              </a:prstGeom>
              <a:blipFill>
                <a:blip r:embed="rId9"/>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F28125A1-6D92-FC43-85BA-59F2CDD0F420}"/>
                  </a:ext>
                </a:extLst>
              </p:cNvPr>
              <p:cNvSpPr txBox="1"/>
              <p:nvPr/>
            </p:nvSpPr>
            <p:spPr>
              <a:xfrm>
                <a:off x="6474392" y="373834"/>
                <a:ext cx="5284221" cy="646331"/>
              </a:xfrm>
              <a:prstGeom prst="rect">
                <a:avLst/>
              </a:prstGeom>
              <a:noFill/>
            </p:spPr>
            <p:txBody>
              <a:bodyPr wrap="square" rtlCol="0">
                <a:spAutoFit/>
              </a:bodyPr>
              <a:lstStyle/>
              <a:p>
                <a:r>
                  <a:rPr lang="ru-RU" dirty="0"/>
                  <a:t>Находим расстояние</a:t>
                </a:r>
                <a:r>
                  <a:rPr lang="ru-RU" dirty="0">
                    <a:solidFill>
                      <a:schemeClr val="tx1"/>
                    </a:solidFill>
                  </a:rPr>
                  <a:t> </a:t>
                </a:r>
                <a14:m>
                  <m:oMath xmlns:m="http://schemas.openxmlformats.org/officeDocument/2006/math">
                    <m:sSub>
                      <m:sSubPr>
                        <m:ctrlPr>
                          <a:rPr lang="ru-RU" i="1">
                            <a:solidFill>
                              <a:schemeClr val="tx1"/>
                            </a:solidFill>
                            <a:ea typeface="Cambria Math" panose="02040503050406030204" pitchFamily="18" charset="0"/>
                          </a:rPr>
                        </m:ctrlPr>
                      </m:sSubPr>
                      <m:e>
                        <m:r>
                          <a:rPr lang="en-US" b="0" i="1" smtClean="0">
                            <a:solidFill>
                              <a:schemeClr val="tx1"/>
                            </a:solidFill>
                            <a:ea typeface="Cambria Math" panose="02040503050406030204" pitchFamily="18" charset="0"/>
                          </a:rPr>
                          <m:t>𝑠</m:t>
                        </m:r>
                      </m:e>
                      <m:sub>
                        <m:r>
                          <a:rPr lang="en-US" b="0" i="1" smtClean="0">
                            <a:solidFill>
                              <a:schemeClr val="tx1"/>
                            </a:solidFill>
                            <a:ea typeface="Cambria Math" panose="02040503050406030204" pitchFamily="18" charset="0"/>
                          </a:rPr>
                          <m:t>𝑖</m:t>
                        </m:r>
                      </m:sub>
                    </m:sSub>
                  </m:oMath>
                </a14:m>
                <a:r>
                  <a:rPr lang="en-US" dirty="0"/>
                  <a:t> </a:t>
                </a:r>
                <a:r>
                  <a:rPr lang="ru-RU" dirty="0"/>
                  <a:t>пройденное за каждое</a:t>
                </a:r>
                <a:r>
                  <a:rPr lang="en-US" dirty="0"/>
                  <a:t> </a:t>
                </a:r>
                <a14:m>
                  <m:oMath xmlns:m="http://schemas.openxmlformats.org/officeDocument/2006/math">
                    <m:r>
                      <a:rPr lang="en-US" i="1" smtClean="0">
                        <a:ea typeface="Cambria Math" panose="02040503050406030204" pitchFamily="18" charset="0"/>
                      </a:rPr>
                      <m:t>∆</m:t>
                    </m:r>
                    <m:r>
                      <a:rPr lang="en-US" b="0" i="1" smtClean="0">
                        <a:ea typeface="Cambria Math" panose="02040503050406030204" pitchFamily="18" charset="0"/>
                      </a:rPr>
                      <m:t>𝑣</m:t>
                    </m:r>
                    <m:r>
                      <a:rPr lang="en-US" b="0" i="1" smtClean="0">
                        <a:ea typeface="Cambria Math" panose="02040503050406030204" pitchFamily="18" charset="0"/>
                      </a:rPr>
                      <m:t>=10</m:t>
                    </m:r>
                    <m:r>
                      <a:rPr lang="ru-RU" b="0" i="1" smtClean="0">
                        <a:ea typeface="Cambria Math" panose="02040503050406030204" pitchFamily="18" charset="0"/>
                      </a:rPr>
                      <m:t>м/с</m:t>
                    </m:r>
                  </m:oMath>
                </a14:m>
                <a:r>
                  <a:rPr lang="en-US" dirty="0"/>
                  <a:t> </a:t>
                </a:r>
                <a:r>
                  <a:rPr lang="ru-RU" dirty="0"/>
                  <a:t> </a:t>
                </a:r>
              </a:p>
            </p:txBody>
          </p:sp>
        </mc:Choice>
        <mc:Fallback>
          <p:sp>
            <p:nvSpPr>
              <p:cNvPr id="29" name="TextBox 28">
                <a:extLst>
                  <a:ext uri="{FF2B5EF4-FFF2-40B4-BE49-F238E27FC236}">
                    <a16:creationId xmlns:a16="http://schemas.microsoft.com/office/drawing/2014/main" id="{F28125A1-6D92-FC43-85BA-59F2CDD0F420}"/>
                  </a:ext>
                </a:extLst>
              </p:cNvPr>
              <p:cNvSpPr txBox="1">
                <a:spLocks noRot="1" noChangeAspect="1" noMove="1" noResize="1" noEditPoints="1" noAdjustHandles="1" noChangeArrowheads="1" noChangeShapeType="1" noTextEdit="1"/>
              </p:cNvSpPr>
              <p:nvPr/>
            </p:nvSpPr>
            <p:spPr>
              <a:xfrm>
                <a:off x="6474392" y="373834"/>
                <a:ext cx="5284221" cy="646331"/>
              </a:xfrm>
              <a:prstGeom prst="rect">
                <a:avLst/>
              </a:prstGeom>
              <a:blipFill>
                <a:blip r:embed="rId10"/>
                <a:stretch>
                  <a:fillRect l="-959" t="-1923" b="-1346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B72780B8-4492-E24F-A65E-AFBC6AF39059}"/>
                  </a:ext>
                </a:extLst>
              </p:cNvPr>
              <p:cNvSpPr txBox="1"/>
              <p:nvPr/>
            </p:nvSpPr>
            <p:spPr>
              <a:xfrm>
                <a:off x="960319" y="1561665"/>
                <a:ext cx="4681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ru-RU" i="1" smtClean="0">
                          <a:solidFill>
                            <a:schemeClr val="bg1"/>
                          </a:solidFill>
                          <a:latin typeface="Cambria Math" panose="02040503050406030204" pitchFamily="18" charset="0"/>
                          <a:ea typeface="Cambria Math" panose="02040503050406030204" pitchFamily="18" charset="0"/>
                        </a:rPr>
                        <m:t>∆</m:t>
                      </m:r>
                      <m:sSub>
                        <m:sSubPr>
                          <m:ctrlPr>
                            <a:rPr lang="ru-RU"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𝑡</m:t>
                          </m:r>
                        </m:e>
                        <m:sub>
                          <m:r>
                            <a:rPr lang="ru-RU" b="0" i="1" smtClean="0">
                              <a:solidFill>
                                <a:schemeClr val="bg1"/>
                              </a:solidFill>
                              <a:latin typeface="Cambria Math" panose="02040503050406030204" pitchFamily="18" charset="0"/>
                              <a:ea typeface="Cambria Math" panose="02040503050406030204" pitchFamily="18" charset="0"/>
                            </a:rPr>
                            <m:t>2</m:t>
                          </m:r>
                        </m:sub>
                      </m:sSub>
                    </m:oMath>
                  </m:oMathPara>
                </a14:m>
                <a:endParaRPr lang="ru-RU" dirty="0">
                  <a:solidFill>
                    <a:schemeClr val="bg1"/>
                  </a:solidFill>
                </a:endParaRPr>
              </a:p>
            </p:txBody>
          </p:sp>
        </mc:Choice>
        <mc:Fallback>
          <p:sp>
            <p:nvSpPr>
              <p:cNvPr id="31" name="TextBox 30">
                <a:extLst>
                  <a:ext uri="{FF2B5EF4-FFF2-40B4-BE49-F238E27FC236}">
                    <a16:creationId xmlns:a16="http://schemas.microsoft.com/office/drawing/2014/main" id="{B72780B8-4492-E24F-A65E-AFBC6AF39059}"/>
                  </a:ext>
                </a:extLst>
              </p:cNvPr>
              <p:cNvSpPr txBox="1">
                <a:spLocks noRot="1" noChangeAspect="1" noMove="1" noResize="1" noEditPoints="1" noAdjustHandles="1" noChangeArrowheads="1" noChangeShapeType="1" noTextEdit="1"/>
              </p:cNvSpPr>
              <p:nvPr/>
            </p:nvSpPr>
            <p:spPr>
              <a:xfrm>
                <a:off x="960319" y="1561665"/>
                <a:ext cx="468159" cy="369332"/>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091116C-954E-9340-98E4-2A7F04DB72E3}"/>
                  </a:ext>
                </a:extLst>
              </p:cNvPr>
              <p:cNvSpPr txBox="1"/>
              <p:nvPr/>
            </p:nvSpPr>
            <p:spPr>
              <a:xfrm>
                <a:off x="9116500" y="1892940"/>
                <a:ext cx="46815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smtClean="0">
                              <a:solidFill>
                                <a:schemeClr val="bg1"/>
                              </a:solidFill>
                              <a:latin typeface="Cambria Math" panose="02040503050406030204" pitchFamily="18" charset="0"/>
                              <a:ea typeface="Cambria Math" panose="02040503050406030204" pitchFamily="18" charset="0"/>
                            </a:rPr>
                          </m:ctrlPr>
                        </m:sSubPr>
                        <m:e>
                          <m:r>
                            <a:rPr lang="en-US" b="0" i="1" smtClean="0">
                              <a:solidFill>
                                <a:schemeClr val="bg1"/>
                              </a:solidFill>
                              <a:latin typeface="Cambria Math" panose="02040503050406030204" pitchFamily="18" charset="0"/>
                              <a:ea typeface="Cambria Math" panose="02040503050406030204" pitchFamily="18" charset="0"/>
                            </a:rPr>
                            <m:t>𝑠</m:t>
                          </m:r>
                        </m:e>
                        <m:sub>
                          <m:r>
                            <a:rPr lang="ru-RU" b="0" i="1" smtClean="0">
                              <a:solidFill>
                                <a:schemeClr val="bg1"/>
                              </a:solidFill>
                              <a:latin typeface="Cambria Math" panose="02040503050406030204" pitchFamily="18" charset="0"/>
                              <a:ea typeface="Cambria Math" panose="02040503050406030204" pitchFamily="18" charset="0"/>
                            </a:rPr>
                            <m:t>2</m:t>
                          </m:r>
                        </m:sub>
                      </m:sSub>
                    </m:oMath>
                  </m:oMathPara>
                </a14:m>
                <a:endParaRPr lang="ru-RU" dirty="0">
                  <a:solidFill>
                    <a:schemeClr val="bg1"/>
                  </a:solidFill>
                </a:endParaRPr>
              </a:p>
            </p:txBody>
          </p:sp>
        </mc:Choice>
        <mc:Fallback>
          <p:sp>
            <p:nvSpPr>
              <p:cNvPr id="32" name="TextBox 31">
                <a:extLst>
                  <a:ext uri="{FF2B5EF4-FFF2-40B4-BE49-F238E27FC236}">
                    <a16:creationId xmlns:a16="http://schemas.microsoft.com/office/drawing/2014/main" id="{D091116C-954E-9340-98E4-2A7F04DB72E3}"/>
                  </a:ext>
                </a:extLst>
              </p:cNvPr>
              <p:cNvSpPr txBox="1">
                <a:spLocks noRot="1" noChangeAspect="1" noMove="1" noResize="1" noEditPoints="1" noAdjustHandles="1" noChangeArrowheads="1" noChangeShapeType="1" noTextEdit="1"/>
              </p:cNvSpPr>
              <p:nvPr/>
            </p:nvSpPr>
            <p:spPr>
              <a:xfrm>
                <a:off x="9116500" y="1892940"/>
                <a:ext cx="468159" cy="369332"/>
              </a:xfrm>
              <a:prstGeom prst="rect">
                <a:avLst/>
              </a:prstGeom>
              <a:blipFill>
                <a:blip r:embed="rId12"/>
                <a:stretch>
                  <a:fillRect/>
                </a:stretch>
              </a:blipFill>
            </p:spPr>
            <p:txBody>
              <a:bodyPr/>
              <a:lstStyle/>
              <a:p>
                <a:r>
                  <a:rPr lang="ru-RU">
                    <a:noFill/>
                  </a:rPr>
                  <a:t> </a:t>
                </a:r>
              </a:p>
            </p:txBody>
          </p:sp>
        </mc:Fallback>
      </mc:AlternateContent>
      <p:sp>
        <p:nvSpPr>
          <p:cNvPr id="33" name="TextBox 32">
            <a:extLst>
              <a:ext uri="{FF2B5EF4-FFF2-40B4-BE49-F238E27FC236}">
                <a16:creationId xmlns:a16="http://schemas.microsoft.com/office/drawing/2014/main" id="{A88686C2-2013-D543-A6F4-3C0EF527CB53}"/>
              </a:ext>
            </a:extLst>
          </p:cNvPr>
          <p:cNvSpPr txBox="1"/>
          <p:nvPr/>
        </p:nvSpPr>
        <p:spPr>
          <a:xfrm>
            <a:off x="383789" y="321337"/>
            <a:ext cx="5446539" cy="646331"/>
          </a:xfrm>
          <a:prstGeom prst="rect">
            <a:avLst/>
          </a:prstGeom>
          <a:noFill/>
        </p:spPr>
        <p:txBody>
          <a:bodyPr wrap="square" rtlCol="0">
            <a:spAutoFit/>
          </a:bodyPr>
          <a:lstStyle/>
          <a:p>
            <a:r>
              <a:rPr lang="ru-RU" dirty="0"/>
              <a:t>Для каждых 100 метров считаем время через изменение скорости на этих участках.</a:t>
            </a:r>
          </a:p>
        </p:txBody>
      </p:sp>
    </p:spTree>
    <p:extLst>
      <p:ext uri="{BB962C8B-B14F-4D97-AF65-F5344CB8AC3E}">
        <p14:creationId xmlns:p14="http://schemas.microsoft.com/office/powerpoint/2010/main" val="2891583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CF6F00-517E-8444-92D2-F724F1EFE6A3}"/>
              </a:ext>
            </a:extLst>
          </p:cNvPr>
          <p:cNvSpPr>
            <a:spLocks noGrp="1"/>
          </p:cNvSpPr>
          <p:nvPr>
            <p:ph type="title"/>
          </p:nvPr>
        </p:nvSpPr>
        <p:spPr>
          <a:xfrm>
            <a:off x="-82333" y="-74285"/>
            <a:ext cx="4560140" cy="2238487"/>
          </a:xfrm>
        </p:spPr>
        <p:txBody>
          <a:bodyPr>
            <a:noAutofit/>
          </a:bodyPr>
          <a:lstStyle/>
          <a:p>
            <a:pPr algn="ctr"/>
            <a:r>
              <a:rPr lang="ru-RU" sz="1800" dirty="0">
                <a:effectLst/>
                <a:latin typeface="+mn-lt"/>
              </a:rPr>
              <a:t>В вертикальной плоскости на тело действует 2 силы – сила притяжения и аэродинамическая сила. </a:t>
            </a:r>
            <a:endParaRPr lang="ru-RU" sz="1800" dirty="0">
              <a:latin typeface="+mn-lt"/>
            </a:endParaRPr>
          </a:p>
        </p:txBody>
      </p:sp>
      <p:pic>
        <p:nvPicPr>
          <p:cNvPr id="5" name="Объект 4">
            <a:extLst>
              <a:ext uri="{FF2B5EF4-FFF2-40B4-BE49-F238E27FC236}">
                <a16:creationId xmlns:a16="http://schemas.microsoft.com/office/drawing/2014/main" id="{E75A9001-782D-E64B-8502-9DBD55504D7D}"/>
              </a:ext>
            </a:extLst>
          </p:cNvPr>
          <p:cNvPicPr>
            <a:picLocks noGrp="1" noChangeAspect="1"/>
          </p:cNvPicPr>
          <p:nvPr>
            <p:ph idx="1"/>
          </p:nvPr>
        </p:nvPicPr>
        <p:blipFill>
          <a:blip r:embed="rId2"/>
          <a:stretch>
            <a:fillRect/>
          </a:stretch>
        </p:blipFill>
        <p:spPr>
          <a:xfrm>
            <a:off x="1220857" y="1960096"/>
            <a:ext cx="1737493" cy="3602639"/>
          </a:xfr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A11D3FB-120C-B64C-B479-1D90082C97D9}"/>
                  </a:ext>
                </a:extLst>
              </p:cNvPr>
              <p:cNvSpPr txBox="1"/>
              <p:nvPr/>
            </p:nvSpPr>
            <p:spPr>
              <a:xfrm>
                <a:off x="2089603" y="5044582"/>
                <a:ext cx="48409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𝑚</m:t>
                      </m:r>
                      <m:acc>
                        <m:accPr>
                          <m:chr m:val="⃗"/>
                          <m:ctrlPr>
                            <a:rPr lang="ru-RU"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𝑔</m:t>
                          </m:r>
                        </m:e>
                      </m:acc>
                    </m:oMath>
                  </m:oMathPara>
                </a14:m>
                <a:endParaRPr lang="ru-RU" dirty="0"/>
              </a:p>
            </p:txBody>
          </p:sp>
        </mc:Choice>
        <mc:Fallback>
          <p:sp>
            <p:nvSpPr>
              <p:cNvPr id="6" name="TextBox 5">
                <a:extLst>
                  <a:ext uri="{FF2B5EF4-FFF2-40B4-BE49-F238E27FC236}">
                    <a16:creationId xmlns:a16="http://schemas.microsoft.com/office/drawing/2014/main" id="{5A11D3FB-120C-B64C-B479-1D90082C97D9}"/>
                  </a:ext>
                </a:extLst>
              </p:cNvPr>
              <p:cNvSpPr txBox="1">
                <a:spLocks noRot="1" noChangeAspect="1" noMove="1" noResize="1" noEditPoints="1" noAdjustHandles="1" noChangeArrowheads="1" noChangeShapeType="1" noTextEdit="1"/>
              </p:cNvSpPr>
              <p:nvPr/>
            </p:nvSpPr>
            <p:spPr>
              <a:xfrm>
                <a:off x="2089603" y="5044582"/>
                <a:ext cx="484094" cy="369332"/>
              </a:xfrm>
              <a:prstGeom prst="rect">
                <a:avLst/>
              </a:prstGeom>
              <a:blipFill>
                <a:blip r:embed="rId3"/>
                <a:stretch>
                  <a:fillRect t="-6667" r="-2564" b="-10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6ED4065-78D2-C149-94FE-5E4C7BA0273A}"/>
                  </a:ext>
                </a:extLst>
              </p:cNvPr>
              <p:cNvSpPr txBox="1"/>
              <p:nvPr/>
            </p:nvSpPr>
            <p:spPr>
              <a:xfrm>
                <a:off x="2089603" y="2055070"/>
                <a:ext cx="484094" cy="4029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i="1" smtClean="0">
                              <a:solidFill>
                                <a:schemeClr val="bg1"/>
                              </a:solidFill>
                              <a:latin typeface="Cambria Math" panose="02040503050406030204" pitchFamily="18" charset="0"/>
                            </a:rPr>
                          </m:ctrlPr>
                        </m:sSubPr>
                        <m:e>
                          <m:acc>
                            <m:accPr>
                              <m:chr m:val="⃗"/>
                              <m:ctrlPr>
                                <a:rPr lang="ru-RU"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𝐹</m:t>
                              </m:r>
                            </m:e>
                          </m:acc>
                        </m:e>
                        <m:sub>
                          <m:r>
                            <a:rPr lang="en-US" b="0" i="1" smtClean="0">
                              <a:solidFill>
                                <a:schemeClr val="bg1"/>
                              </a:solidFill>
                              <a:latin typeface="Cambria Math" panose="02040503050406030204" pitchFamily="18" charset="0"/>
                            </a:rPr>
                            <m:t>𝑎</m:t>
                          </m:r>
                        </m:sub>
                      </m:sSub>
                    </m:oMath>
                  </m:oMathPara>
                </a14:m>
                <a:endParaRPr lang="ru-RU" dirty="0"/>
              </a:p>
            </p:txBody>
          </p:sp>
        </mc:Choice>
        <mc:Fallback>
          <p:sp>
            <p:nvSpPr>
              <p:cNvPr id="7" name="TextBox 6">
                <a:extLst>
                  <a:ext uri="{FF2B5EF4-FFF2-40B4-BE49-F238E27FC236}">
                    <a16:creationId xmlns:a16="http://schemas.microsoft.com/office/drawing/2014/main" id="{66ED4065-78D2-C149-94FE-5E4C7BA0273A}"/>
                  </a:ext>
                </a:extLst>
              </p:cNvPr>
              <p:cNvSpPr txBox="1">
                <a:spLocks noRot="1" noChangeAspect="1" noMove="1" noResize="1" noEditPoints="1" noAdjustHandles="1" noChangeArrowheads="1" noChangeShapeType="1" noTextEdit="1"/>
              </p:cNvSpPr>
              <p:nvPr/>
            </p:nvSpPr>
            <p:spPr>
              <a:xfrm>
                <a:off x="2089603" y="2055070"/>
                <a:ext cx="484094" cy="402931"/>
              </a:xfrm>
              <a:prstGeom prst="rect">
                <a:avLst/>
              </a:prstGeom>
              <a:blipFill>
                <a:blip r:embed="rId4"/>
                <a:stretch>
                  <a:fillRect t="-12121"/>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0035BA00-4A8A-9240-86B7-287824B2A746}"/>
              </a:ext>
            </a:extLst>
          </p:cNvPr>
          <p:cNvSpPr txBox="1"/>
          <p:nvPr/>
        </p:nvSpPr>
        <p:spPr>
          <a:xfrm>
            <a:off x="4838646" y="9509"/>
            <a:ext cx="6658983" cy="2585323"/>
          </a:xfrm>
          <a:prstGeom prst="rect">
            <a:avLst/>
          </a:prstGeom>
          <a:noFill/>
        </p:spPr>
        <p:txBody>
          <a:bodyPr wrap="square" rtlCol="0">
            <a:spAutoFit/>
          </a:bodyPr>
          <a:lstStyle/>
          <a:p>
            <a:r>
              <a:rPr lang="ru-RU" dirty="0"/>
              <a:t>Для каждого участка в 10м/с мы берём среднее значение аэродинамической силы на этом участке. Так как сила сопротивления более чем квадратично зависит от скорости, то использование среднего значения не даст большой погрешности, так как при скорости более 10м/с график зависимости силы аэродинамического сопротивления от скорости будет сливаться с прямой, которой можно охарактеризовать среднее значение на участке.</a:t>
            </a:r>
          </a:p>
        </p:txBody>
      </p:sp>
      <p:pic>
        <p:nvPicPr>
          <p:cNvPr id="10" name="Рисунок 9">
            <a:extLst>
              <a:ext uri="{FF2B5EF4-FFF2-40B4-BE49-F238E27FC236}">
                <a16:creationId xmlns:a16="http://schemas.microsoft.com/office/drawing/2014/main" id="{66933AF5-5795-CC42-8046-A83DBC8C4525}"/>
              </a:ext>
            </a:extLst>
          </p:cNvPr>
          <p:cNvPicPr>
            <a:picLocks noChangeAspect="1"/>
          </p:cNvPicPr>
          <p:nvPr/>
        </p:nvPicPr>
        <p:blipFill>
          <a:blip r:embed="rId5"/>
          <a:stretch>
            <a:fillRect/>
          </a:stretch>
        </p:blipFill>
        <p:spPr>
          <a:xfrm>
            <a:off x="4914561" y="2620795"/>
            <a:ext cx="4751240" cy="4166380"/>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6D29203-1D85-1B45-A43F-44DB478268D1}"/>
                  </a:ext>
                </a:extLst>
              </p:cNvPr>
              <p:cNvSpPr txBox="1"/>
              <p:nvPr/>
            </p:nvSpPr>
            <p:spPr>
              <a:xfrm>
                <a:off x="4861504" y="2620795"/>
                <a:ext cx="295837"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sz="140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𝐹</m:t>
                          </m:r>
                        </m:e>
                        <m:sub>
                          <m:r>
                            <a:rPr lang="en-US" sz="1400" b="0" i="1" smtClean="0">
                              <a:solidFill>
                                <a:schemeClr val="bg1"/>
                              </a:solidFill>
                              <a:latin typeface="Cambria Math" panose="02040503050406030204" pitchFamily="18" charset="0"/>
                            </a:rPr>
                            <m:t>𝑎</m:t>
                          </m:r>
                        </m:sub>
                      </m:sSub>
                      <m:r>
                        <a:rPr lang="ru-RU" sz="1400" b="0" i="0" smtClean="0">
                          <a:solidFill>
                            <a:schemeClr val="bg1"/>
                          </a:solidFill>
                          <a:latin typeface="Cambria Math" panose="02040503050406030204" pitchFamily="18" charset="0"/>
                        </a:rPr>
                        <m:t>,н</m:t>
                      </m:r>
                    </m:oMath>
                  </m:oMathPara>
                </a14:m>
                <a:endParaRPr lang="ru-RU" sz="1400" dirty="0"/>
              </a:p>
            </p:txBody>
          </p:sp>
        </mc:Choice>
        <mc:Fallback>
          <p:sp>
            <p:nvSpPr>
              <p:cNvPr id="11" name="TextBox 10">
                <a:extLst>
                  <a:ext uri="{FF2B5EF4-FFF2-40B4-BE49-F238E27FC236}">
                    <a16:creationId xmlns:a16="http://schemas.microsoft.com/office/drawing/2014/main" id="{A6D29203-1D85-1B45-A43F-44DB478268D1}"/>
                  </a:ext>
                </a:extLst>
              </p:cNvPr>
              <p:cNvSpPr txBox="1">
                <a:spLocks noRot="1" noChangeAspect="1" noMove="1" noResize="1" noEditPoints="1" noAdjustHandles="1" noChangeArrowheads="1" noChangeShapeType="1" noTextEdit="1"/>
              </p:cNvSpPr>
              <p:nvPr/>
            </p:nvSpPr>
            <p:spPr>
              <a:xfrm>
                <a:off x="4861504" y="2620795"/>
                <a:ext cx="295837" cy="307777"/>
              </a:xfrm>
              <a:prstGeom prst="rect">
                <a:avLst/>
              </a:prstGeom>
              <a:blipFill>
                <a:blip r:embed="rId6"/>
                <a:stretch>
                  <a:fillRect r="-5833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2" name="Прямоугольник 11">
                <a:extLst>
                  <a:ext uri="{FF2B5EF4-FFF2-40B4-BE49-F238E27FC236}">
                    <a16:creationId xmlns:a16="http://schemas.microsoft.com/office/drawing/2014/main" id="{6F991EC9-F940-E841-9CCD-139E1C31D536}"/>
                  </a:ext>
                </a:extLst>
              </p:cNvPr>
              <p:cNvSpPr/>
              <p:nvPr/>
            </p:nvSpPr>
            <p:spPr>
              <a:xfrm>
                <a:off x="8719110" y="6191929"/>
                <a:ext cx="691151" cy="30777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𝑣</m:t>
                      </m:r>
                      <m:r>
                        <a:rPr lang="ru-RU" sz="1400" b="0" i="0" smtClean="0">
                          <a:solidFill>
                            <a:schemeClr val="bg1"/>
                          </a:solidFill>
                          <a:latin typeface="Cambria Math" panose="02040503050406030204" pitchFamily="18" charset="0"/>
                          <a:ea typeface="Cambria Math" panose="02040503050406030204" pitchFamily="18" charset="0"/>
                        </a:rPr>
                        <m:t>,м/с</m:t>
                      </m:r>
                    </m:oMath>
                  </m:oMathPara>
                </a14:m>
                <a:endParaRPr lang="ru-RU" sz="1400" dirty="0">
                  <a:solidFill>
                    <a:schemeClr val="bg1"/>
                  </a:solidFill>
                </a:endParaRPr>
              </a:p>
            </p:txBody>
          </p:sp>
        </mc:Choice>
        <mc:Fallback>
          <p:sp>
            <p:nvSpPr>
              <p:cNvPr id="12" name="Прямоугольник 11">
                <a:extLst>
                  <a:ext uri="{FF2B5EF4-FFF2-40B4-BE49-F238E27FC236}">
                    <a16:creationId xmlns:a16="http://schemas.microsoft.com/office/drawing/2014/main" id="{6F991EC9-F940-E841-9CCD-139E1C31D536}"/>
                  </a:ext>
                </a:extLst>
              </p:cNvPr>
              <p:cNvSpPr>
                <a:spLocks noRot="1" noChangeAspect="1" noMove="1" noResize="1" noEditPoints="1" noAdjustHandles="1" noChangeArrowheads="1" noChangeShapeType="1" noTextEdit="1"/>
              </p:cNvSpPr>
              <p:nvPr/>
            </p:nvSpPr>
            <p:spPr>
              <a:xfrm>
                <a:off x="8719110" y="6191929"/>
                <a:ext cx="691151" cy="307777"/>
              </a:xfrm>
              <a:prstGeom prst="rect">
                <a:avLst/>
              </a:prstGeom>
              <a:blipFill>
                <a:blip r:embed="rId7"/>
                <a:stretch>
                  <a:fillRect b="-12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8D06E135-BED7-0043-A65F-3E6E7FD6E181}"/>
                  </a:ext>
                </a:extLst>
              </p:cNvPr>
              <p:cNvSpPr txBox="1"/>
              <p:nvPr/>
            </p:nvSpPr>
            <p:spPr>
              <a:xfrm>
                <a:off x="7082011" y="2788661"/>
                <a:ext cx="2172254" cy="71352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ru-RU" i="1" smtClean="0">
                              <a:solidFill>
                                <a:srgbClr val="FF0000"/>
                              </a:solidFill>
                              <a:latin typeface="Cambria Math" panose="02040503050406030204" pitchFamily="18" charset="0"/>
                            </a:rPr>
                          </m:ctrlPr>
                        </m:sSubPr>
                        <m:e>
                          <m:acc>
                            <m:accPr>
                              <m:chr m:val="⃗"/>
                              <m:ctrlPr>
                                <a:rPr lang="ru-RU"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𝐹</m:t>
                              </m:r>
                            </m:e>
                          </m:acc>
                        </m:e>
                        <m:sub>
                          <m:r>
                            <a:rPr lang="en-US" i="1">
                              <a:solidFill>
                                <a:srgbClr val="FF0000"/>
                              </a:solidFill>
                              <a:latin typeface="Cambria Math" panose="02040503050406030204" pitchFamily="18" charset="0"/>
                            </a:rPr>
                            <m:t>𝑎</m:t>
                          </m:r>
                        </m:sub>
                      </m:sSub>
                      <m:r>
                        <a:rPr lang="ru-RU" b="0" i="0" smtClean="0">
                          <a:solidFill>
                            <a:srgbClr val="FF0000"/>
                          </a:solidFill>
                          <a:latin typeface="Cambria Math" panose="02040503050406030204" pitchFamily="18" charset="0"/>
                        </a:rPr>
                        <m:t>−среднее</m:t>
                      </m:r>
                    </m:oMath>
                  </m:oMathPara>
                </a14:m>
                <a:endParaRPr lang="ru-RU" dirty="0">
                  <a:solidFill>
                    <a:srgbClr val="FF0000"/>
                  </a:solidFill>
                </a:endParaRPr>
              </a:p>
              <a:p>
                <a:pPr/>
                <a14:m>
                  <m:oMathPara xmlns:m="http://schemas.openxmlformats.org/officeDocument/2006/math">
                    <m:oMathParaPr>
                      <m:jc m:val="left"/>
                    </m:oMathParaPr>
                    <m:oMath xmlns:m="http://schemas.openxmlformats.org/officeDocument/2006/math">
                      <m:sSub>
                        <m:sSubPr>
                          <m:ctrlPr>
                            <a:rPr lang="ru-RU" i="1" smtClean="0">
                              <a:solidFill>
                                <a:schemeClr val="bg1"/>
                              </a:solidFill>
                              <a:latin typeface="Cambria Math" panose="02040503050406030204" pitchFamily="18" charset="0"/>
                            </a:rPr>
                          </m:ctrlPr>
                        </m:sSubPr>
                        <m:e>
                          <m:acc>
                            <m:accPr>
                              <m:chr m:val="⃗"/>
                              <m:ctrlPr>
                                <a:rPr lang="ru-RU"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𝐹</m:t>
                              </m:r>
                            </m:e>
                          </m:acc>
                        </m:e>
                        <m:sub>
                          <m:r>
                            <a:rPr lang="en-US" i="1">
                              <a:solidFill>
                                <a:schemeClr val="bg1"/>
                              </a:solidFill>
                              <a:latin typeface="Cambria Math" panose="02040503050406030204" pitchFamily="18" charset="0"/>
                            </a:rPr>
                            <m:t>𝑎</m:t>
                          </m:r>
                        </m:sub>
                      </m:sSub>
                      <m:r>
                        <a:rPr lang="ru-RU">
                          <a:solidFill>
                            <a:schemeClr val="bg1"/>
                          </a:solidFill>
                          <a:latin typeface="Cambria Math" panose="02040503050406030204" pitchFamily="18" charset="0"/>
                        </a:rPr>
                        <m:t>−</m:t>
                      </m:r>
                      <m:r>
                        <a:rPr lang="ru-RU" b="0" i="0" smtClean="0">
                          <a:solidFill>
                            <a:schemeClr val="bg1"/>
                          </a:solidFill>
                          <a:latin typeface="Cambria Math" panose="02040503050406030204" pitchFamily="18" charset="0"/>
                        </a:rPr>
                        <m:t>данное</m:t>
                      </m:r>
                    </m:oMath>
                  </m:oMathPara>
                </a14:m>
                <a:endParaRPr lang="ru-RU" dirty="0">
                  <a:solidFill>
                    <a:schemeClr val="bg1"/>
                  </a:solidFill>
                </a:endParaRPr>
              </a:p>
            </p:txBody>
          </p:sp>
        </mc:Choice>
        <mc:Fallback>
          <p:sp>
            <p:nvSpPr>
              <p:cNvPr id="14" name="TextBox 13">
                <a:extLst>
                  <a:ext uri="{FF2B5EF4-FFF2-40B4-BE49-F238E27FC236}">
                    <a16:creationId xmlns:a16="http://schemas.microsoft.com/office/drawing/2014/main" id="{8D06E135-BED7-0043-A65F-3E6E7FD6E181}"/>
                  </a:ext>
                </a:extLst>
              </p:cNvPr>
              <p:cNvSpPr txBox="1">
                <a:spLocks noRot="1" noChangeAspect="1" noMove="1" noResize="1" noEditPoints="1" noAdjustHandles="1" noChangeArrowheads="1" noChangeShapeType="1" noTextEdit="1"/>
              </p:cNvSpPr>
              <p:nvPr/>
            </p:nvSpPr>
            <p:spPr>
              <a:xfrm>
                <a:off x="7082011" y="2788661"/>
                <a:ext cx="2172254" cy="713529"/>
              </a:xfrm>
              <a:prstGeom prst="rect">
                <a:avLst/>
              </a:prstGeom>
              <a:blipFill>
                <a:blip r:embed="rId8"/>
                <a:stretch>
                  <a:fillRect t="-7018"/>
                </a:stretch>
              </a:blipFill>
            </p:spPr>
            <p:txBody>
              <a:bodyPr/>
              <a:lstStyle/>
              <a:p>
                <a:r>
                  <a:rPr lang="ru-RU">
                    <a:noFill/>
                  </a:rPr>
                  <a:t> </a:t>
                </a:r>
              </a:p>
            </p:txBody>
          </p:sp>
        </mc:Fallback>
      </mc:AlternateContent>
      <p:sp>
        <p:nvSpPr>
          <p:cNvPr id="15" name="TextBox 14">
            <a:extLst>
              <a:ext uri="{FF2B5EF4-FFF2-40B4-BE49-F238E27FC236}">
                <a16:creationId xmlns:a16="http://schemas.microsoft.com/office/drawing/2014/main" id="{83152935-DCC2-CB49-A8CE-CEF2D9904490}"/>
              </a:ext>
            </a:extLst>
          </p:cNvPr>
          <p:cNvSpPr txBox="1"/>
          <p:nvPr/>
        </p:nvSpPr>
        <p:spPr>
          <a:xfrm>
            <a:off x="9718858" y="2662400"/>
            <a:ext cx="2473142" cy="2862322"/>
          </a:xfrm>
          <a:prstGeom prst="rect">
            <a:avLst/>
          </a:prstGeom>
          <a:noFill/>
        </p:spPr>
        <p:txBody>
          <a:bodyPr wrap="square" rtlCol="0">
            <a:spAutoFit/>
          </a:bodyPr>
          <a:lstStyle/>
          <a:p>
            <a:r>
              <a:rPr lang="ru-RU" dirty="0"/>
              <a:t>Для максимальной точности возможно путём регрессии сформировать изначальное уравнение функции, но данный метод слишком </a:t>
            </a:r>
            <a:r>
              <a:rPr lang="ru-RU" dirty="0" err="1"/>
              <a:t>ресурсозатратный</a:t>
            </a:r>
            <a:r>
              <a:rPr lang="ru-RU" dirty="0"/>
              <a:t>.</a:t>
            </a:r>
          </a:p>
        </p:txBody>
      </p:sp>
    </p:spTree>
    <p:extLst>
      <p:ext uri="{BB962C8B-B14F-4D97-AF65-F5344CB8AC3E}">
        <p14:creationId xmlns:p14="http://schemas.microsoft.com/office/powerpoint/2010/main" val="1602944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EFB0BA9-13DF-3C4C-B36D-435A8190C51D}"/>
                  </a:ext>
                </a:extLst>
              </p:cNvPr>
              <p:cNvSpPr txBox="1"/>
              <p:nvPr/>
            </p:nvSpPr>
            <p:spPr>
              <a:xfrm>
                <a:off x="25046" y="355003"/>
                <a:ext cx="2861533" cy="4801314"/>
              </a:xfrm>
              <a:prstGeom prst="rect">
                <a:avLst/>
              </a:prstGeom>
              <a:noFill/>
            </p:spPr>
            <p:txBody>
              <a:bodyPr wrap="square" rtlCol="0">
                <a:spAutoFit/>
              </a:bodyPr>
              <a:lstStyle/>
              <a:p>
                <a:r>
                  <a:rPr lang="ru-RU" dirty="0"/>
                  <a:t>После вычисления времени на 100 метровых участках мы 1)вычисляем смещение груза от ветра в плоскости </a:t>
                </a:r>
                <a14:m>
                  <m:oMath xmlns:m="http://schemas.openxmlformats.org/officeDocument/2006/math">
                    <m:r>
                      <a:rPr lang="en-US" b="0" i="1" smtClean="0">
                        <a:latin typeface="Cambria Math" panose="02040503050406030204" pitchFamily="18" charset="0"/>
                      </a:rPr>
                      <m:t>𝑂𝑥𝑧</m:t>
                    </m:r>
                  </m:oMath>
                </a14:m>
                <a:r>
                  <a:rPr lang="en-US" dirty="0"/>
                  <a:t>. </a:t>
                </a:r>
                <a:r>
                  <a:rPr lang="ru-RU" dirty="0"/>
                  <a:t>2)После чего вычисляем смещение груза от собственной скорости, принимая угол за 0. При этом учитываем, что груз может в определённый момент времени остановиться в этой плоскости</a:t>
                </a:r>
              </a:p>
            </p:txBody>
          </p:sp>
        </mc:Choice>
        <mc:Fallback>
          <p:sp>
            <p:nvSpPr>
              <p:cNvPr id="4" name="TextBox 3">
                <a:extLst>
                  <a:ext uri="{FF2B5EF4-FFF2-40B4-BE49-F238E27FC236}">
                    <a16:creationId xmlns:a16="http://schemas.microsoft.com/office/drawing/2014/main" id="{7EFB0BA9-13DF-3C4C-B36D-435A8190C51D}"/>
                  </a:ext>
                </a:extLst>
              </p:cNvPr>
              <p:cNvSpPr txBox="1">
                <a:spLocks noRot="1" noChangeAspect="1" noMove="1" noResize="1" noEditPoints="1" noAdjustHandles="1" noChangeArrowheads="1" noChangeShapeType="1" noTextEdit="1"/>
              </p:cNvSpPr>
              <p:nvPr/>
            </p:nvSpPr>
            <p:spPr>
              <a:xfrm>
                <a:off x="25046" y="355003"/>
                <a:ext cx="2861533" cy="4801314"/>
              </a:xfrm>
              <a:prstGeom prst="rect">
                <a:avLst/>
              </a:prstGeom>
              <a:blipFill>
                <a:blip r:embed="rId2"/>
                <a:stretch>
                  <a:fillRect l="-885" t="-528" r="-1327" b="-792"/>
                </a:stretch>
              </a:blipFill>
            </p:spPr>
            <p:txBody>
              <a:bodyPr/>
              <a:lstStyle/>
              <a:p>
                <a:r>
                  <a:rPr lang="ru-RU">
                    <a:noFill/>
                  </a:rPr>
                  <a:t> </a:t>
                </a:r>
              </a:p>
            </p:txBody>
          </p:sp>
        </mc:Fallback>
      </mc:AlternateContent>
      <p:sp>
        <p:nvSpPr>
          <p:cNvPr id="8" name="TextBox 7">
            <a:extLst>
              <a:ext uri="{FF2B5EF4-FFF2-40B4-BE49-F238E27FC236}">
                <a16:creationId xmlns:a16="http://schemas.microsoft.com/office/drawing/2014/main" id="{E93A1384-62E0-6D48-8F72-ADED43FFD4FB}"/>
              </a:ext>
            </a:extLst>
          </p:cNvPr>
          <p:cNvSpPr txBox="1"/>
          <p:nvPr/>
        </p:nvSpPr>
        <p:spPr>
          <a:xfrm>
            <a:off x="2872291" y="513562"/>
            <a:ext cx="397866" cy="369332"/>
          </a:xfrm>
          <a:prstGeom prst="rect">
            <a:avLst/>
          </a:prstGeom>
          <a:noFill/>
        </p:spPr>
        <p:txBody>
          <a:bodyPr wrap="none" rtlCol="0">
            <a:spAutoFit/>
          </a:bodyPr>
          <a:lstStyle/>
          <a:p>
            <a:r>
              <a:rPr lang="ru-RU" dirty="0"/>
              <a:t>1)</a:t>
            </a:r>
          </a:p>
        </p:txBody>
      </p:sp>
      <p:pic>
        <p:nvPicPr>
          <p:cNvPr id="15" name="Рисунок 14">
            <a:extLst>
              <a:ext uri="{FF2B5EF4-FFF2-40B4-BE49-F238E27FC236}">
                <a16:creationId xmlns:a16="http://schemas.microsoft.com/office/drawing/2014/main" id="{5AA838DC-E1AA-384C-8E3D-E8B5CA4965EA}"/>
              </a:ext>
            </a:extLst>
          </p:cNvPr>
          <p:cNvPicPr>
            <a:picLocks noChangeAspect="1"/>
          </p:cNvPicPr>
          <p:nvPr/>
        </p:nvPicPr>
        <p:blipFill>
          <a:blip r:embed="rId3"/>
          <a:stretch>
            <a:fillRect/>
          </a:stretch>
        </p:blipFill>
        <p:spPr>
          <a:xfrm>
            <a:off x="2872291" y="1033389"/>
            <a:ext cx="3421579" cy="2853839"/>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7A40832-81AD-5949-BAA0-2E655F409CAE}"/>
                  </a:ext>
                </a:extLst>
              </p:cNvPr>
              <p:cNvSpPr txBox="1"/>
              <p:nvPr/>
            </p:nvSpPr>
            <p:spPr>
              <a:xfrm>
                <a:off x="4643770" y="3107392"/>
                <a:ext cx="295837"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sz="1400" i="1" smtClean="0">
                              <a:solidFill>
                                <a:schemeClr val="bg1"/>
                              </a:solidFill>
                              <a:latin typeface="Cambria Math" panose="02040503050406030204" pitchFamily="18" charset="0"/>
                            </a:rPr>
                          </m:ctrlPr>
                        </m:sSubPr>
                        <m:e>
                          <m:acc>
                            <m:accPr>
                              <m:chr m:val="⃗"/>
                              <m:ctrlPr>
                                <a:rPr lang="ru-RU" sz="1400" i="1" smtClean="0">
                                  <a:solidFill>
                                    <a:schemeClr val="bg1"/>
                                  </a:solidFill>
                                  <a:latin typeface="Cambria Math" panose="02040503050406030204" pitchFamily="18" charset="0"/>
                                </a:rPr>
                              </m:ctrlPr>
                            </m:accPr>
                            <m:e>
                              <m:r>
                                <a:rPr lang="en-US" sz="1400" b="0" i="1" smtClean="0">
                                  <a:solidFill>
                                    <a:schemeClr val="bg1"/>
                                  </a:solidFill>
                                  <a:latin typeface="Cambria Math" panose="02040503050406030204" pitchFamily="18" charset="0"/>
                                </a:rPr>
                                <m:t>𝑤</m:t>
                              </m:r>
                            </m:e>
                          </m:acc>
                        </m:e>
                        <m:sub>
                          <m:r>
                            <a:rPr lang="en-US" sz="1400" b="0" i="1" smtClean="0">
                              <a:solidFill>
                                <a:schemeClr val="bg1"/>
                              </a:solidFill>
                              <a:latin typeface="Cambria Math" panose="02040503050406030204" pitchFamily="18" charset="0"/>
                            </a:rPr>
                            <m:t>𝑧</m:t>
                          </m:r>
                        </m:sub>
                      </m:sSub>
                    </m:oMath>
                  </m:oMathPara>
                </a14:m>
                <a:endParaRPr lang="ru-RU" sz="1400" dirty="0"/>
              </a:p>
            </p:txBody>
          </p:sp>
        </mc:Choice>
        <mc:Fallback>
          <p:sp>
            <p:nvSpPr>
              <p:cNvPr id="17" name="TextBox 16">
                <a:extLst>
                  <a:ext uri="{FF2B5EF4-FFF2-40B4-BE49-F238E27FC236}">
                    <a16:creationId xmlns:a16="http://schemas.microsoft.com/office/drawing/2014/main" id="{57A40832-81AD-5949-BAA0-2E655F409CAE}"/>
                  </a:ext>
                </a:extLst>
              </p:cNvPr>
              <p:cNvSpPr txBox="1">
                <a:spLocks noRot="1" noChangeAspect="1" noMove="1" noResize="1" noEditPoints="1" noAdjustHandles="1" noChangeArrowheads="1" noChangeShapeType="1" noTextEdit="1"/>
              </p:cNvSpPr>
              <p:nvPr/>
            </p:nvSpPr>
            <p:spPr>
              <a:xfrm>
                <a:off x="4643770" y="3107392"/>
                <a:ext cx="295837" cy="307777"/>
              </a:xfrm>
              <a:prstGeom prst="rect">
                <a:avLst/>
              </a:prstGeom>
              <a:blipFill>
                <a:blip r:embed="rId4"/>
                <a:stretch>
                  <a:fillRect r="-4167"/>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AB85C45-B567-E246-A4AA-D54F9A732A3A}"/>
                  </a:ext>
                </a:extLst>
              </p:cNvPr>
              <p:cNvSpPr txBox="1"/>
              <p:nvPr/>
            </p:nvSpPr>
            <p:spPr>
              <a:xfrm>
                <a:off x="3219174" y="1899797"/>
                <a:ext cx="295837"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ru-RU" sz="1400" i="1" smtClean="0">
                              <a:solidFill>
                                <a:schemeClr val="bg1"/>
                              </a:solidFill>
                              <a:latin typeface="Cambria Math" panose="02040503050406030204" pitchFamily="18" charset="0"/>
                            </a:rPr>
                          </m:ctrlPr>
                        </m:sSubPr>
                        <m:e>
                          <m:acc>
                            <m:accPr>
                              <m:chr m:val="⃗"/>
                              <m:ctrlPr>
                                <a:rPr lang="ru-RU" sz="1400" i="1" smtClean="0">
                                  <a:solidFill>
                                    <a:schemeClr val="bg1"/>
                                  </a:solidFill>
                                  <a:latin typeface="Cambria Math" panose="02040503050406030204" pitchFamily="18" charset="0"/>
                                </a:rPr>
                              </m:ctrlPr>
                            </m:accPr>
                            <m:e>
                              <m:r>
                                <a:rPr lang="en-US" sz="1400" b="0" i="1" smtClean="0">
                                  <a:solidFill>
                                    <a:schemeClr val="bg1"/>
                                  </a:solidFill>
                                  <a:latin typeface="Cambria Math" panose="02040503050406030204" pitchFamily="18" charset="0"/>
                                </a:rPr>
                                <m:t>𝑤</m:t>
                              </m:r>
                            </m:e>
                          </m:acc>
                        </m:e>
                        <m:sub>
                          <m:r>
                            <a:rPr lang="en-US" sz="1400" b="0" i="1" smtClean="0">
                              <a:solidFill>
                                <a:schemeClr val="bg1"/>
                              </a:solidFill>
                              <a:latin typeface="Cambria Math" panose="02040503050406030204" pitchFamily="18" charset="0"/>
                            </a:rPr>
                            <m:t>𝑥</m:t>
                          </m:r>
                        </m:sub>
                      </m:sSub>
                    </m:oMath>
                  </m:oMathPara>
                </a14:m>
                <a:endParaRPr lang="ru-RU" sz="1400" dirty="0"/>
              </a:p>
            </p:txBody>
          </p:sp>
        </mc:Choice>
        <mc:Fallback>
          <p:sp>
            <p:nvSpPr>
              <p:cNvPr id="18" name="TextBox 17">
                <a:extLst>
                  <a:ext uri="{FF2B5EF4-FFF2-40B4-BE49-F238E27FC236}">
                    <a16:creationId xmlns:a16="http://schemas.microsoft.com/office/drawing/2014/main" id="{0AB85C45-B567-E246-A4AA-D54F9A732A3A}"/>
                  </a:ext>
                </a:extLst>
              </p:cNvPr>
              <p:cNvSpPr txBox="1">
                <a:spLocks noRot="1" noChangeAspect="1" noMove="1" noResize="1" noEditPoints="1" noAdjustHandles="1" noChangeArrowheads="1" noChangeShapeType="1" noTextEdit="1"/>
              </p:cNvSpPr>
              <p:nvPr/>
            </p:nvSpPr>
            <p:spPr>
              <a:xfrm>
                <a:off x="3219174" y="1899797"/>
                <a:ext cx="295837" cy="307777"/>
              </a:xfrm>
              <a:prstGeom prst="rect">
                <a:avLst/>
              </a:prstGeom>
              <a:blipFill>
                <a:blip r:embed="rId5"/>
                <a:stretch>
                  <a:fillRect r="-4000"/>
                </a:stretch>
              </a:blipFill>
            </p:spPr>
            <p:txBody>
              <a:bodyPr/>
              <a:lstStyle/>
              <a:p>
                <a:r>
                  <a:rPr lang="ru-RU">
                    <a:noFill/>
                  </a:rPr>
                  <a:t> </a:t>
                </a:r>
              </a:p>
            </p:txBody>
          </p:sp>
        </mc:Fallback>
      </mc:AlternateContent>
      <p:sp>
        <p:nvSpPr>
          <p:cNvPr id="19" name="TextBox 18">
            <a:extLst>
              <a:ext uri="{FF2B5EF4-FFF2-40B4-BE49-F238E27FC236}">
                <a16:creationId xmlns:a16="http://schemas.microsoft.com/office/drawing/2014/main" id="{A05AA33B-5726-3745-BFD8-A47B9A0DAFA1}"/>
              </a:ext>
            </a:extLst>
          </p:cNvPr>
          <p:cNvSpPr txBox="1"/>
          <p:nvPr/>
        </p:nvSpPr>
        <p:spPr>
          <a:xfrm>
            <a:off x="5998596" y="3052926"/>
            <a:ext cx="295274" cy="369332"/>
          </a:xfrm>
          <a:prstGeom prst="rect">
            <a:avLst/>
          </a:prstGeom>
          <a:noFill/>
        </p:spPr>
        <p:txBody>
          <a:bodyPr wrap="none" rtlCol="0">
            <a:spAutoFit/>
          </a:bodyPr>
          <a:lstStyle/>
          <a:p>
            <a:r>
              <a:rPr lang="en-US" dirty="0">
                <a:solidFill>
                  <a:schemeClr val="bg1"/>
                </a:solidFill>
              </a:rPr>
              <a:t>Z</a:t>
            </a:r>
            <a:endParaRPr lang="ru-RU" dirty="0">
              <a:solidFill>
                <a:schemeClr val="bg1"/>
              </a:solidFill>
            </a:endParaRPr>
          </a:p>
        </p:txBody>
      </p:sp>
      <p:sp>
        <p:nvSpPr>
          <p:cNvPr id="20" name="TextBox 19">
            <a:extLst>
              <a:ext uri="{FF2B5EF4-FFF2-40B4-BE49-F238E27FC236}">
                <a16:creationId xmlns:a16="http://schemas.microsoft.com/office/drawing/2014/main" id="{F30788E8-2ED0-DC4B-AFC5-7F2A9CEFCBE3}"/>
              </a:ext>
            </a:extLst>
          </p:cNvPr>
          <p:cNvSpPr txBox="1"/>
          <p:nvPr/>
        </p:nvSpPr>
        <p:spPr>
          <a:xfrm>
            <a:off x="3194089" y="1010164"/>
            <a:ext cx="325730" cy="369332"/>
          </a:xfrm>
          <a:prstGeom prst="rect">
            <a:avLst/>
          </a:prstGeom>
          <a:noFill/>
        </p:spPr>
        <p:txBody>
          <a:bodyPr wrap="none" rtlCol="0">
            <a:spAutoFit/>
          </a:bodyPr>
          <a:lstStyle/>
          <a:p>
            <a:r>
              <a:rPr lang="en-US" dirty="0">
                <a:solidFill>
                  <a:schemeClr val="bg1"/>
                </a:solidFill>
              </a:rPr>
              <a:t>X</a:t>
            </a:r>
            <a:endParaRPr lang="ru-RU" dirty="0">
              <a:solidFill>
                <a:schemeClr val="bg1"/>
              </a:solidFill>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82D668D-3581-8C45-A731-D270CA3D79FF}"/>
                  </a:ext>
                </a:extLst>
              </p:cNvPr>
              <p:cNvSpPr txBox="1"/>
              <p:nvPr/>
            </p:nvSpPr>
            <p:spPr>
              <a:xfrm>
                <a:off x="4713416" y="2025197"/>
                <a:ext cx="295837" cy="307777"/>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ru-RU" sz="1400" i="1" smtClean="0">
                              <a:solidFill>
                                <a:schemeClr val="bg1"/>
                              </a:solidFill>
                              <a:latin typeface="Cambria Math" panose="02040503050406030204" pitchFamily="18" charset="0"/>
                            </a:rPr>
                          </m:ctrlPr>
                        </m:accPr>
                        <m:e>
                          <m:r>
                            <a:rPr lang="en-US" sz="1400" b="0" i="1" smtClean="0">
                              <a:solidFill>
                                <a:schemeClr val="bg1"/>
                              </a:solidFill>
                              <a:latin typeface="Cambria Math" panose="02040503050406030204" pitchFamily="18" charset="0"/>
                            </a:rPr>
                            <m:t>𝑤</m:t>
                          </m:r>
                        </m:e>
                      </m:acc>
                    </m:oMath>
                  </m:oMathPara>
                </a14:m>
                <a:endParaRPr lang="ru-RU" sz="1400" dirty="0"/>
              </a:p>
            </p:txBody>
          </p:sp>
        </mc:Choice>
        <mc:Fallback>
          <p:sp>
            <p:nvSpPr>
              <p:cNvPr id="21" name="TextBox 20">
                <a:extLst>
                  <a:ext uri="{FF2B5EF4-FFF2-40B4-BE49-F238E27FC236}">
                    <a16:creationId xmlns:a16="http://schemas.microsoft.com/office/drawing/2014/main" id="{C82D668D-3581-8C45-A731-D270CA3D79FF}"/>
                  </a:ext>
                </a:extLst>
              </p:cNvPr>
              <p:cNvSpPr txBox="1">
                <a:spLocks noRot="1" noChangeAspect="1" noMove="1" noResize="1" noEditPoints="1" noAdjustHandles="1" noChangeArrowheads="1" noChangeShapeType="1" noTextEdit="1"/>
              </p:cNvSpPr>
              <p:nvPr/>
            </p:nvSpPr>
            <p:spPr>
              <a:xfrm>
                <a:off x="4713416" y="2025197"/>
                <a:ext cx="295837" cy="307777"/>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F460FEE-6F1F-0442-B82A-A72CC2034904}"/>
                  </a:ext>
                </a:extLst>
              </p:cNvPr>
              <p:cNvSpPr txBox="1"/>
              <p:nvPr/>
            </p:nvSpPr>
            <p:spPr>
              <a:xfrm>
                <a:off x="2788562" y="4110357"/>
                <a:ext cx="3710415" cy="1477328"/>
              </a:xfrm>
              <a:prstGeom prst="rect">
                <a:avLst/>
              </a:prstGeom>
              <a:noFill/>
            </p:spPr>
            <p:txBody>
              <a:bodyPr wrap="square" rtlCol="0">
                <a:spAutoFit/>
              </a:bodyPr>
              <a:lstStyle/>
              <a:p>
                <a14:m>
                  <m:oMath xmlns:m="http://schemas.openxmlformats.org/officeDocument/2006/math">
                    <m:sSub>
                      <m:sSubPr>
                        <m:ctrlPr>
                          <a:rPr lang="ru-RU" i="1" smtClean="0">
                            <a:latin typeface="Cambria Math" panose="02040503050406030204" pitchFamily="18" charset="0"/>
                          </a:rPr>
                        </m:ctrlPr>
                      </m:sSubPr>
                      <m:e>
                        <m:acc>
                          <m:accPr>
                            <m:chr m:val="⃗"/>
                            <m:ctrlPr>
                              <a:rPr lang="ru-RU" i="1" smtClean="0">
                                <a:latin typeface="Cambria Math" panose="02040503050406030204" pitchFamily="18" charset="0"/>
                              </a:rPr>
                            </m:ctrlPr>
                          </m:accPr>
                          <m:e>
                            <m:r>
                              <a:rPr lang="en-US" b="0" i="1" smtClean="0">
                                <a:latin typeface="Cambria Math" panose="02040503050406030204" pitchFamily="18" charset="0"/>
                              </a:rPr>
                              <m:t>𝑤</m:t>
                            </m:r>
                          </m:e>
                        </m:acc>
                      </m:e>
                      <m:sub>
                        <m:r>
                          <a:rPr lang="en-US" b="0" i="1" smtClean="0">
                            <a:latin typeface="Cambria Math" panose="02040503050406030204" pitchFamily="18" charset="0"/>
                          </a:rPr>
                          <m:t>𝑥</m:t>
                        </m:r>
                      </m:sub>
                    </m:sSub>
                  </m:oMath>
                </a14:m>
                <a:r>
                  <a:rPr lang="en-US" dirty="0"/>
                  <a:t>- </a:t>
                </a:r>
                <a:r>
                  <a:rPr lang="ru-RU" dirty="0"/>
                  <a:t>смещение ветром по</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𝑂𝑥</m:t>
                    </m:r>
                  </m:oMath>
                </a14:m>
                <a:endParaRPr lang="en-US" dirty="0"/>
              </a:p>
              <a:p>
                <a14:m>
                  <m:oMath xmlns:m="http://schemas.openxmlformats.org/officeDocument/2006/math">
                    <m:sSub>
                      <m:sSubPr>
                        <m:ctrlPr>
                          <a:rPr lang="ru-RU" i="1">
                            <a:latin typeface="Cambria Math" panose="02040503050406030204" pitchFamily="18" charset="0"/>
                          </a:rPr>
                        </m:ctrlPr>
                      </m:sSubPr>
                      <m:e>
                        <m:acc>
                          <m:accPr>
                            <m:chr m:val="⃗"/>
                            <m:ctrlPr>
                              <a:rPr lang="ru-RU" i="1">
                                <a:latin typeface="Cambria Math" panose="02040503050406030204" pitchFamily="18" charset="0"/>
                              </a:rPr>
                            </m:ctrlPr>
                          </m:accPr>
                          <m:e>
                            <m:r>
                              <a:rPr lang="en-US" i="1">
                                <a:latin typeface="Cambria Math" panose="02040503050406030204" pitchFamily="18" charset="0"/>
                              </a:rPr>
                              <m:t>𝑤</m:t>
                            </m:r>
                          </m:e>
                        </m:acc>
                      </m:e>
                      <m:sub>
                        <m:r>
                          <a:rPr lang="en-US" b="0" i="1" smtClean="0">
                            <a:latin typeface="Cambria Math" panose="02040503050406030204" pitchFamily="18" charset="0"/>
                          </a:rPr>
                          <m:t>𝑧</m:t>
                        </m:r>
                      </m:sub>
                    </m:sSub>
                  </m:oMath>
                </a14:m>
                <a:r>
                  <a:rPr lang="en-US" dirty="0"/>
                  <a:t>- </a:t>
                </a:r>
                <a:r>
                  <a:rPr lang="ru-RU" dirty="0"/>
                  <a:t>смещение ветром по</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𝑂</m:t>
                    </m:r>
                    <m:r>
                      <a:rPr lang="en-US" b="0" i="1" smtClean="0">
                        <a:latin typeface="Cambria Math" panose="02040503050406030204" pitchFamily="18" charset="0"/>
                      </a:rPr>
                      <m:t>𝑧</m:t>
                    </m:r>
                  </m:oMath>
                </a14:m>
                <a:endParaRPr lang="en-US" dirty="0"/>
              </a:p>
              <a:p>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𝑤</m:t>
                        </m:r>
                      </m:e>
                    </m:acc>
                  </m:oMath>
                </a14:m>
                <a:r>
                  <a:rPr lang="en-US" dirty="0"/>
                  <a:t>- </a:t>
                </a:r>
                <a:r>
                  <a:rPr lang="ru-RU" dirty="0"/>
                  <a:t>смещение ветром</a:t>
                </a:r>
                <a:endParaRPr lang="en-US" dirty="0"/>
              </a:p>
              <a:p>
                <a:endParaRPr lang="en-US" dirty="0"/>
              </a:p>
              <a:p>
                <a:endParaRPr lang="ru-RU" dirty="0"/>
              </a:p>
            </p:txBody>
          </p:sp>
        </mc:Choice>
        <mc:Fallback>
          <p:sp>
            <p:nvSpPr>
              <p:cNvPr id="25" name="TextBox 24">
                <a:extLst>
                  <a:ext uri="{FF2B5EF4-FFF2-40B4-BE49-F238E27FC236}">
                    <a16:creationId xmlns:a16="http://schemas.microsoft.com/office/drawing/2014/main" id="{EF460FEE-6F1F-0442-B82A-A72CC2034904}"/>
                  </a:ext>
                </a:extLst>
              </p:cNvPr>
              <p:cNvSpPr txBox="1">
                <a:spLocks noRot="1" noChangeAspect="1" noMove="1" noResize="1" noEditPoints="1" noAdjustHandles="1" noChangeArrowheads="1" noChangeShapeType="1" noTextEdit="1"/>
              </p:cNvSpPr>
              <p:nvPr/>
            </p:nvSpPr>
            <p:spPr>
              <a:xfrm>
                <a:off x="2788562" y="4110357"/>
                <a:ext cx="3710415" cy="1477328"/>
              </a:xfrm>
              <a:prstGeom prst="rect">
                <a:avLst/>
              </a:prstGeom>
              <a:blipFill>
                <a:blip r:embed="rId7"/>
                <a:stretch>
                  <a:fillRect t="-2586"/>
                </a:stretch>
              </a:blipFill>
            </p:spPr>
            <p:txBody>
              <a:bodyPr/>
              <a:lstStyle/>
              <a:p>
                <a:r>
                  <a:rPr lang="ru-RU">
                    <a:noFill/>
                  </a:rPr>
                  <a:t> </a:t>
                </a:r>
              </a:p>
            </p:txBody>
          </p:sp>
        </mc:Fallback>
      </mc:AlternateContent>
      <p:pic>
        <p:nvPicPr>
          <p:cNvPr id="27" name="Рисунок 26">
            <a:extLst>
              <a:ext uri="{FF2B5EF4-FFF2-40B4-BE49-F238E27FC236}">
                <a16:creationId xmlns:a16="http://schemas.microsoft.com/office/drawing/2014/main" id="{13578BB9-2919-F34F-8336-0EAA0A9DF1F1}"/>
              </a:ext>
            </a:extLst>
          </p:cNvPr>
          <p:cNvPicPr>
            <a:picLocks noChangeAspect="1"/>
          </p:cNvPicPr>
          <p:nvPr/>
        </p:nvPicPr>
        <p:blipFill>
          <a:blip r:embed="rId8"/>
          <a:stretch>
            <a:fillRect/>
          </a:stretch>
        </p:blipFill>
        <p:spPr>
          <a:xfrm>
            <a:off x="2702472" y="892774"/>
            <a:ext cx="3633679" cy="3024757"/>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869FA10-040E-EC43-8E8F-F7D0524C55D4}"/>
                  </a:ext>
                </a:extLst>
              </p:cNvPr>
              <p:cNvSpPr txBox="1"/>
              <p:nvPr/>
            </p:nvSpPr>
            <p:spPr>
              <a:xfrm>
                <a:off x="3194089" y="2457635"/>
                <a:ext cx="295837"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ru-RU" i="1" smtClean="0">
                          <a:solidFill>
                            <a:schemeClr val="bg1"/>
                          </a:solidFill>
                          <a:latin typeface="Cambria Math" panose="02040503050406030204" pitchFamily="18" charset="0"/>
                          <a:ea typeface="Cambria Math" panose="02040503050406030204" pitchFamily="18" charset="0"/>
                        </a:rPr>
                        <m:t>𝛼</m:t>
                      </m:r>
                    </m:oMath>
                  </m:oMathPara>
                </a14:m>
                <a:endParaRPr lang="ru-RU" dirty="0">
                  <a:solidFill>
                    <a:schemeClr val="bg1"/>
                  </a:solidFill>
                </a:endParaRPr>
              </a:p>
            </p:txBody>
          </p:sp>
        </mc:Choice>
        <mc:Fallback>
          <p:sp>
            <p:nvSpPr>
              <p:cNvPr id="28" name="TextBox 27">
                <a:extLst>
                  <a:ext uri="{FF2B5EF4-FFF2-40B4-BE49-F238E27FC236}">
                    <a16:creationId xmlns:a16="http://schemas.microsoft.com/office/drawing/2014/main" id="{1869FA10-040E-EC43-8E8F-F7D0524C55D4}"/>
                  </a:ext>
                </a:extLst>
              </p:cNvPr>
              <p:cNvSpPr txBox="1">
                <a:spLocks noRot="1" noChangeAspect="1" noMove="1" noResize="1" noEditPoints="1" noAdjustHandles="1" noChangeArrowheads="1" noChangeShapeType="1" noTextEdit="1"/>
              </p:cNvSpPr>
              <p:nvPr/>
            </p:nvSpPr>
            <p:spPr>
              <a:xfrm>
                <a:off x="3194089" y="2457635"/>
                <a:ext cx="295837" cy="369332"/>
              </a:xfrm>
              <a:prstGeom prst="rect">
                <a:avLst/>
              </a:prstGeom>
              <a:blipFill>
                <a:blip r:embed="rId9"/>
                <a:stretch>
                  <a:fillRect/>
                </a:stretch>
              </a:blipFill>
            </p:spPr>
            <p:txBody>
              <a:bodyPr/>
              <a:lstStyle/>
              <a:p>
                <a:r>
                  <a:rPr lang="ru-RU">
                    <a:noFill/>
                  </a:rPr>
                  <a:t> </a:t>
                </a:r>
              </a:p>
            </p:txBody>
          </p:sp>
        </mc:Fallback>
      </mc:AlternateContent>
      <p:sp>
        <p:nvSpPr>
          <p:cNvPr id="29" name="TextBox 28">
            <a:extLst>
              <a:ext uri="{FF2B5EF4-FFF2-40B4-BE49-F238E27FC236}">
                <a16:creationId xmlns:a16="http://schemas.microsoft.com/office/drawing/2014/main" id="{11CFD1D7-F3D4-2B4A-BA2A-C8E2F0A086F4}"/>
              </a:ext>
            </a:extLst>
          </p:cNvPr>
          <p:cNvSpPr txBox="1"/>
          <p:nvPr/>
        </p:nvSpPr>
        <p:spPr>
          <a:xfrm>
            <a:off x="6997148" y="462688"/>
            <a:ext cx="397866" cy="369332"/>
          </a:xfrm>
          <a:prstGeom prst="rect">
            <a:avLst/>
          </a:prstGeom>
          <a:noFill/>
        </p:spPr>
        <p:txBody>
          <a:bodyPr wrap="none" rtlCol="0">
            <a:spAutoFit/>
          </a:bodyPr>
          <a:lstStyle/>
          <a:p>
            <a:r>
              <a:rPr lang="ru-RU" dirty="0"/>
              <a:t>2)</a:t>
            </a:r>
          </a:p>
        </p:txBody>
      </p:sp>
      <p:pic>
        <p:nvPicPr>
          <p:cNvPr id="32" name="Рисунок 31">
            <a:extLst>
              <a:ext uri="{FF2B5EF4-FFF2-40B4-BE49-F238E27FC236}">
                <a16:creationId xmlns:a16="http://schemas.microsoft.com/office/drawing/2014/main" id="{EBDF3E78-252D-C641-AA8D-0E4B0F8302A4}"/>
              </a:ext>
            </a:extLst>
          </p:cNvPr>
          <p:cNvPicPr>
            <a:picLocks noChangeAspect="1"/>
          </p:cNvPicPr>
          <p:nvPr/>
        </p:nvPicPr>
        <p:blipFill>
          <a:blip r:embed="rId10"/>
          <a:stretch>
            <a:fillRect/>
          </a:stretch>
        </p:blipFill>
        <p:spPr>
          <a:xfrm>
            <a:off x="7395014" y="1000941"/>
            <a:ext cx="3706823" cy="2804995"/>
          </a:xfrm>
          <a:prstGeom prst="rect">
            <a:avLst/>
          </a:prstGeom>
        </p:spPr>
      </p:pic>
      <mc:AlternateContent xmlns:mc="http://schemas.openxmlformats.org/markup-compatibility/2006">
        <mc:Choice xmlns:a14="http://schemas.microsoft.com/office/drawing/2010/main" Requires="a14">
          <p:sp>
            <p:nvSpPr>
              <p:cNvPr id="33" name="Прямоугольник 32">
                <a:extLst>
                  <a:ext uri="{FF2B5EF4-FFF2-40B4-BE49-F238E27FC236}">
                    <a16:creationId xmlns:a16="http://schemas.microsoft.com/office/drawing/2014/main" id="{D569C59A-B124-3E4B-BB83-381B0A8EE172}"/>
                  </a:ext>
                </a:extLst>
              </p:cNvPr>
              <p:cNvSpPr/>
              <p:nvPr/>
            </p:nvSpPr>
            <p:spPr>
              <a:xfrm>
                <a:off x="9721046" y="1840531"/>
                <a:ext cx="425437"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𝑤</m:t>
                          </m:r>
                        </m:e>
                      </m:acc>
                    </m:oMath>
                  </m:oMathPara>
                </a14:m>
                <a:endParaRPr lang="ru-RU" dirty="0"/>
              </a:p>
            </p:txBody>
          </p:sp>
        </mc:Choice>
        <mc:Fallback>
          <p:sp>
            <p:nvSpPr>
              <p:cNvPr id="33" name="Прямоугольник 32">
                <a:extLst>
                  <a:ext uri="{FF2B5EF4-FFF2-40B4-BE49-F238E27FC236}">
                    <a16:creationId xmlns:a16="http://schemas.microsoft.com/office/drawing/2014/main" id="{D569C59A-B124-3E4B-BB83-381B0A8EE172}"/>
                  </a:ext>
                </a:extLst>
              </p:cNvPr>
              <p:cNvSpPr>
                <a:spLocks noRot="1" noChangeAspect="1" noMove="1" noResize="1" noEditPoints="1" noAdjustHandles="1" noChangeArrowheads="1" noChangeShapeType="1" noTextEdit="1"/>
              </p:cNvSpPr>
              <p:nvPr/>
            </p:nvSpPr>
            <p:spPr>
              <a:xfrm>
                <a:off x="9721046" y="1840531"/>
                <a:ext cx="425437" cy="369332"/>
              </a:xfrm>
              <a:prstGeom prst="rect">
                <a:avLst/>
              </a:prstGeom>
              <a:blipFill>
                <a:blip r:embed="rId11"/>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4" name="Прямоугольник 33">
                <a:extLst>
                  <a:ext uri="{FF2B5EF4-FFF2-40B4-BE49-F238E27FC236}">
                    <a16:creationId xmlns:a16="http://schemas.microsoft.com/office/drawing/2014/main" id="{AF247E27-5C4C-2745-8023-D5EA4D4EAFA2}"/>
                  </a:ext>
                </a:extLst>
              </p:cNvPr>
              <p:cNvSpPr/>
              <p:nvPr/>
            </p:nvSpPr>
            <p:spPr>
              <a:xfrm>
                <a:off x="7748301" y="3107392"/>
                <a:ext cx="35932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acc>
                        <m:accPr>
                          <m:chr m:val="⃗"/>
                          <m:ctrlPr>
                            <a:rPr lang="en-US"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𝑠</m:t>
                          </m:r>
                        </m:e>
                      </m:acc>
                    </m:oMath>
                  </m:oMathPara>
                </a14:m>
                <a:endParaRPr lang="ru-RU" dirty="0"/>
              </a:p>
            </p:txBody>
          </p:sp>
        </mc:Choice>
        <mc:Fallback>
          <p:sp>
            <p:nvSpPr>
              <p:cNvPr id="34" name="Прямоугольник 33">
                <a:extLst>
                  <a:ext uri="{FF2B5EF4-FFF2-40B4-BE49-F238E27FC236}">
                    <a16:creationId xmlns:a16="http://schemas.microsoft.com/office/drawing/2014/main" id="{AF247E27-5C4C-2745-8023-D5EA4D4EAFA2}"/>
                  </a:ext>
                </a:extLst>
              </p:cNvPr>
              <p:cNvSpPr>
                <a:spLocks noRot="1" noChangeAspect="1" noMove="1" noResize="1" noEditPoints="1" noAdjustHandles="1" noChangeArrowheads="1" noChangeShapeType="1" noTextEdit="1"/>
              </p:cNvSpPr>
              <p:nvPr/>
            </p:nvSpPr>
            <p:spPr>
              <a:xfrm>
                <a:off x="7748301" y="3107392"/>
                <a:ext cx="359329" cy="369332"/>
              </a:xfrm>
              <a:prstGeom prst="rect">
                <a:avLst/>
              </a:prstGeom>
              <a:blipFill>
                <a:blip r:embed="rId12"/>
                <a:stretch>
                  <a:fillRect t="-100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896FC52-4768-CF40-A9A0-14B25C006218}"/>
                  </a:ext>
                </a:extLst>
              </p:cNvPr>
              <p:cNvSpPr txBox="1"/>
              <p:nvPr/>
            </p:nvSpPr>
            <p:spPr>
              <a:xfrm>
                <a:off x="7196081" y="4098419"/>
                <a:ext cx="4636186" cy="681790"/>
              </a:xfrm>
              <a:prstGeom prst="rect">
                <a:avLst/>
              </a:prstGeom>
              <a:noFill/>
            </p:spPr>
            <p:txBody>
              <a:bodyPr wrap="square" rtlCol="0">
                <a:spAutoFit/>
              </a:bodyPr>
              <a:lstStyle/>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𝑤</m:t>
                        </m:r>
                      </m:e>
                    </m:acc>
                  </m:oMath>
                </a14:m>
                <a:r>
                  <a:rPr lang="en-US" dirty="0"/>
                  <a:t>- </a:t>
                </a:r>
                <a:r>
                  <a:rPr lang="ru-RU" dirty="0"/>
                  <a:t>смещение ветром</a:t>
                </a:r>
                <a:endParaRPr lang="en-US" dirty="0"/>
              </a:p>
              <a:p>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𝑆</m:t>
                        </m:r>
                      </m:e>
                    </m:acc>
                  </m:oMath>
                </a14:m>
                <a:r>
                  <a:rPr lang="en-US" dirty="0"/>
                  <a:t>-</a:t>
                </a:r>
                <a:r>
                  <a:rPr lang="ru-RU" dirty="0"/>
                  <a:t> смещение собственной скоростью</a:t>
                </a:r>
                <a:endParaRPr lang="en-US" dirty="0"/>
              </a:p>
            </p:txBody>
          </p:sp>
        </mc:Choice>
        <mc:Fallback>
          <p:sp>
            <p:nvSpPr>
              <p:cNvPr id="35" name="TextBox 34">
                <a:extLst>
                  <a:ext uri="{FF2B5EF4-FFF2-40B4-BE49-F238E27FC236}">
                    <a16:creationId xmlns:a16="http://schemas.microsoft.com/office/drawing/2014/main" id="{A896FC52-4768-CF40-A9A0-14B25C006218}"/>
                  </a:ext>
                </a:extLst>
              </p:cNvPr>
              <p:cNvSpPr txBox="1">
                <a:spLocks noRot="1" noChangeAspect="1" noMove="1" noResize="1" noEditPoints="1" noAdjustHandles="1" noChangeArrowheads="1" noChangeShapeType="1" noTextEdit="1"/>
              </p:cNvSpPr>
              <p:nvPr/>
            </p:nvSpPr>
            <p:spPr>
              <a:xfrm>
                <a:off x="7196081" y="4098419"/>
                <a:ext cx="4636186" cy="681790"/>
              </a:xfrm>
              <a:prstGeom prst="rect">
                <a:avLst/>
              </a:prstGeom>
              <a:blipFill>
                <a:blip r:embed="rId13"/>
                <a:stretch>
                  <a:fillRect t="-3704" r="-820" b="-12963"/>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2B14C8C-6200-BB4C-A20F-98083AF27BD2}"/>
                  </a:ext>
                </a:extLst>
              </p:cNvPr>
              <p:cNvSpPr txBox="1"/>
              <p:nvPr/>
            </p:nvSpPr>
            <p:spPr>
              <a:xfrm>
                <a:off x="8619902" y="2159090"/>
                <a:ext cx="20896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ru-RU" i="1" smtClean="0">
                          <a:solidFill>
                            <a:schemeClr val="bg1"/>
                          </a:solidFill>
                          <a:latin typeface="Cambria Math" panose="02040503050406030204" pitchFamily="18" charset="0"/>
                          <a:ea typeface="Cambria Math" panose="02040503050406030204" pitchFamily="18" charset="0"/>
                        </a:rPr>
                        <m:t>𝛼</m:t>
                      </m:r>
                    </m:oMath>
                  </m:oMathPara>
                </a14:m>
                <a:endParaRPr lang="ru-RU" dirty="0">
                  <a:solidFill>
                    <a:schemeClr val="bg1"/>
                  </a:solidFill>
                </a:endParaRPr>
              </a:p>
            </p:txBody>
          </p:sp>
        </mc:Choice>
        <mc:Fallback>
          <p:sp>
            <p:nvSpPr>
              <p:cNvPr id="36" name="TextBox 35">
                <a:extLst>
                  <a:ext uri="{FF2B5EF4-FFF2-40B4-BE49-F238E27FC236}">
                    <a16:creationId xmlns:a16="http://schemas.microsoft.com/office/drawing/2014/main" id="{42B14C8C-6200-BB4C-A20F-98083AF27BD2}"/>
                  </a:ext>
                </a:extLst>
              </p:cNvPr>
              <p:cNvSpPr txBox="1">
                <a:spLocks noRot="1" noChangeAspect="1" noMove="1" noResize="1" noEditPoints="1" noAdjustHandles="1" noChangeArrowheads="1" noChangeShapeType="1" noTextEdit="1"/>
              </p:cNvSpPr>
              <p:nvPr/>
            </p:nvSpPr>
            <p:spPr>
              <a:xfrm>
                <a:off x="8619902" y="2159090"/>
                <a:ext cx="208967" cy="276999"/>
              </a:xfrm>
              <a:prstGeom prst="rect">
                <a:avLst/>
              </a:prstGeom>
              <a:blipFill>
                <a:blip r:embed="rId14"/>
                <a:stretch>
                  <a:fillRect l="-11765" r="-5882"/>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C3BB88A-C176-B741-B089-47C068ED522D}"/>
                  </a:ext>
                </a:extLst>
              </p:cNvPr>
              <p:cNvSpPr txBox="1"/>
              <p:nvPr/>
            </p:nvSpPr>
            <p:spPr>
              <a:xfrm>
                <a:off x="8251950" y="2914426"/>
                <a:ext cx="20896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ru-RU" i="1" smtClean="0">
                          <a:solidFill>
                            <a:schemeClr val="bg1"/>
                          </a:solidFill>
                          <a:latin typeface="Cambria Math" panose="02040503050406030204" pitchFamily="18" charset="0"/>
                          <a:ea typeface="Cambria Math" panose="02040503050406030204" pitchFamily="18" charset="0"/>
                        </a:rPr>
                        <m:t>𝛼</m:t>
                      </m:r>
                    </m:oMath>
                  </m:oMathPara>
                </a14:m>
                <a:endParaRPr lang="ru-RU" dirty="0">
                  <a:solidFill>
                    <a:schemeClr val="bg1"/>
                  </a:solidFill>
                </a:endParaRPr>
              </a:p>
            </p:txBody>
          </p:sp>
        </mc:Choice>
        <mc:Fallback>
          <p:sp>
            <p:nvSpPr>
              <p:cNvPr id="37" name="TextBox 36">
                <a:extLst>
                  <a:ext uri="{FF2B5EF4-FFF2-40B4-BE49-F238E27FC236}">
                    <a16:creationId xmlns:a16="http://schemas.microsoft.com/office/drawing/2014/main" id="{1C3BB88A-C176-B741-B089-47C068ED522D}"/>
                  </a:ext>
                </a:extLst>
              </p:cNvPr>
              <p:cNvSpPr txBox="1">
                <a:spLocks noRot="1" noChangeAspect="1" noMove="1" noResize="1" noEditPoints="1" noAdjustHandles="1" noChangeArrowheads="1" noChangeShapeType="1" noTextEdit="1"/>
              </p:cNvSpPr>
              <p:nvPr/>
            </p:nvSpPr>
            <p:spPr>
              <a:xfrm>
                <a:off x="8251950" y="2914426"/>
                <a:ext cx="208967" cy="276999"/>
              </a:xfrm>
              <a:prstGeom prst="rect">
                <a:avLst/>
              </a:prstGeom>
              <a:blipFill>
                <a:blip r:embed="rId15"/>
                <a:stretch>
                  <a:fillRect l="-11765" r="-5882" b="-4348"/>
                </a:stretch>
              </a:blipFill>
            </p:spPr>
            <p:txBody>
              <a:bodyPr/>
              <a:lstStyle/>
              <a:p>
                <a:r>
                  <a:rPr lang="ru-RU">
                    <a:noFill/>
                  </a:rPr>
                  <a:t> </a:t>
                </a:r>
              </a:p>
            </p:txBody>
          </p:sp>
        </mc:Fallback>
      </mc:AlternateContent>
      <p:sp>
        <p:nvSpPr>
          <p:cNvPr id="38" name="TextBox 37">
            <a:extLst>
              <a:ext uri="{FF2B5EF4-FFF2-40B4-BE49-F238E27FC236}">
                <a16:creationId xmlns:a16="http://schemas.microsoft.com/office/drawing/2014/main" id="{B6B8C6FB-F260-8447-AE26-E81A6F78FFFA}"/>
              </a:ext>
            </a:extLst>
          </p:cNvPr>
          <p:cNvSpPr txBox="1"/>
          <p:nvPr/>
        </p:nvSpPr>
        <p:spPr>
          <a:xfrm>
            <a:off x="8666004" y="1000941"/>
            <a:ext cx="325730" cy="369332"/>
          </a:xfrm>
          <a:prstGeom prst="rect">
            <a:avLst/>
          </a:prstGeom>
          <a:noFill/>
        </p:spPr>
        <p:txBody>
          <a:bodyPr wrap="none" rtlCol="0">
            <a:spAutoFit/>
          </a:bodyPr>
          <a:lstStyle/>
          <a:p>
            <a:r>
              <a:rPr lang="en-US" dirty="0">
                <a:solidFill>
                  <a:schemeClr val="bg1"/>
                </a:solidFill>
              </a:rPr>
              <a:t>X</a:t>
            </a:r>
            <a:endParaRPr lang="ru-RU" dirty="0">
              <a:solidFill>
                <a:schemeClr val="bg1"/>
              </a:solidFill>
            </a:endParaRPr>
          </a:p>
        </p:txBody>
      </p:sp>
      <p:sp>
        <p:nvSpPr>
          <p:cNvPr id="39" name="TextBox 38">
            <a:extLst>
              <a:ext uri="{FF2B5EF4-FFF2-40B4-BE49-F238E27FC236}">
                <a16:creationId xmlns:a16="http://schemas.microsoft.com/office/drawing/2014/main" id="{EAE0725D-8C1E-824F-98B1-FFDF1BA62010}"/>
              </a:ext>
            </a:extLst>
          </p:cNvPr>
          <p:cNvSpPr txBox="1"/>
          <p:nvPr/>
        </p:nvSpPr>
        <p:spPr>
          <a:xfrm>
            <a:off x="10806563" y="2683593"/>
            <a:ext cx="295274" cy="369332"/>
          </a:xfrm>
          <a:prstGeom prst="rect">
            <a:avLst/>
          </a:prstGeom>
          <a:noFill/>
        </p:spPr>
        <p:txBody>
          <a:bodyPr wrap="none" rtlCol="0">
            <a:spAutoFit/>
          </a:bodyPr>
          <a:lstStyle/>
          <a:p>
            <a:r>
              <a:rPr lang="en-US" dirty="0">
                <a:solidFill>
                  <a:schemeClr val="bg1"/>
                </a:solidFill>
              </a:rPr>
              <a:t>Z</a:t>
            </a:r>
            <a:endParaRPr lang="ru-RU" dirty="0">
              <a:solidFill>
                <a:schemeClr val="bg1"/>
              </a:solidFill>
            </a:endParaRP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E1DD830F-DFD4-8C46-B27C-1B1570CCE095}"/>
                  </a:ext>
                </a:extLst>
              </p:cNvPr>
              <p:cNvSpPr txBox="1"/>
              <p:nvPr/>
            </p:nvSpPr>
            <p:spPr>
              <a:xfrm>
                <a:off x="7200263" y="4838252"/>
                <a:ext cx="4632003" cy="681790"/>
              </a:xfrm>
              <a:prstGeom prst="rect">
                <a:avLst/>
              </a:prstGeom>
              <a:noFill/>
            </p:spPr>
            <p:txBody>
              <a:bodyPr wrap="square" rtlCol="0">
                <a:spAutoFit/>
              </a:bodyPr>
              <a:lstStyle/>
              <a:p>
                <a:r>
                  <a:rPr lang="ru-RU" dirty="0"/>
                  <a:t>Координаты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𝑆</m:t>
                        </m:r>
                      </m:e>
                    </m:acc>
                  </m:oMath>
                </a14:m>
                <a:r>
                  <a:rPr lang="ru-RU" dirty="0"/>
                  <a:t> со знаком </a:t>
                </a:r>
                <a:r>
                  <a:rPr lang="en-US" dirty="0"/>
                  <a:t>’-’</a:t>
                </a:r>
                <a:r>
                  <a:rPr lang="ru-RU" dirty="0"/>
                  <a:t> есть искомые координаты</a:t>
                </a:r>
              </a:p>
            </p:txBody>
          </p:sp>
        </mc:Choice>
        <mc:Fallback>
          <p:sp>
            <p:nvSpPr>
              <p:cNvPr id="40" name="TextBox 39">
                <a:extLst>
                  <a:ext uri="{FF2B5EF4-FFF2-40B4-BE49-F238E27FC236}">
                    <a16:creationId xmlns:a16="http://schemas.microsoft.com/office/drawing/2014/main" id="{E1DD830F-DFD4-8C46-B27C-1B1570CCE095}"/>
                  </a:ext>
                </a:extLst>
              </p:cNvPr>
              <p:cNvSpPr txBox="1">
                <a:spLocks noRot="1" noChangeAspect="1" noMove="1" noResize="1" noEditPoints="1" noAdjustHandles="1" noChangeArrowheads="1" noChangeShapeType="1" noTextEdit="1"/>
              </p:cNvSpPr>
              <p:nvPr/>
            </p:nvSpPr>
            <p:spPr>
              <a:xfrm>
                <a:off x="7200263" y="4838252"/>
                <a:ext cx="4632003" cy="681790"/>
              </a:xfrm>
              <a:prstGeom prst="rect">
                <a:avLst/>
              </a:prstGeom>
              <a:blipFill>
                <a:blip r:embed="rId16"/>
                <a:stretch>
                  <a:fillRect l="-820" t="-7273" b="-10909"/>
                </a:stretch>
              </a:blipFill>
            </p:spPr>
            <p:txBody>
              <a:bodyPr/>
              <a:lstStyle/>
              <a:p>
                <a:r>
                  <a:rPr lang="ru-RU">
                    <a:noFill/>
                  </a:rPr>
                  <a:t> </a:t>
                </a:r>
              </a:p>
            </p:txBody>
          </p:sp>
        </mc:Fallback>
      </mc:AlternateContent>
    </p:spTree>
    <p:extLst>
      <p:ext uri="{BB962C8B-B14F-4D97-AF65-F5344CB8AC3E}">
        <p14:creationId xmlns:p14="http://schemas.microsoft.com/office/powerpoint/2010/main" val="4771904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етка">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Сетка</Template>
  <TotalTime>747</TotalTime>
  <Words>320</Words>
  <Application>Microsoft Macintosh PowerPoint</Application>
  <PresentationFormat>Широкоэкранный</PresentationFormat>
  <Paragraphs>48</Paragraphs>
  <Slides>4</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4</vt:i4>
      </vt:variant>
    </vt:vector>
  </HeadingPairs>
  <TitlesOfParts>
    <vt:vector size="8" baseType="lpstr">
      <vt:lpstr>Arial</vt:lpstr>
      <vt:lpstr>Cambria Math</vt:lpstr>
      <vt:lpstr>Century Gothic</vt:lpstr>
      <vt:lpstr>Сетка</vt:lpstr>
      <vt:lpstr>BEST HACK’19</vt:lpstr>
      <vt:lpstr>Презентация PowerPoint</vt:lpstr>
      <vt:lpstr>В вертикальной плоскости на тело действует 2 силы – сила притяжения и аэродинамическая сила. </vt:lpstr>
      <vt:lpstr>Презентация PowerPoint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HACK’19</dc:title>
  <dc:creator>Microsoft Office User</dc:creator>
  <cp:lastModifiedBy>Microsoft Office User</cp:lastModifiedBy>
  <cp:revision>24</cp:revision>
  <dcterms:created xsi:type="dcterms:W3CDTF">2019-03-20T04:35:35Z</dcterms:created>
  <dcterms:modified xsi:type="dcterms:W3CDTF">2019-03-20T17:03:26Z</dcterms:modified>
</cp:coreProperties>
</file>